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1"/>
  </p:notesMasterIdLst>
  <p:handoutMasterIdLst>
    <p:handoutMasterId r:id="rId62"/>
  </p:handoutMasterIdLst>
  <p:sldIdLst>
    <p:sldId id="2022" r:id="rId2"/>
    <p:sldId id="1777" r:id="rId3"/>
    <p:sldId id="1998" r:id="rId4"/>
    <p:sldId id="1999" r:id="rId5"/>
    <p:sldId id="2000" r:id="rId6"/>
    <p:sldId id="2001" r:id="rId7"/>
    <p:sldId id="2002" r:id="rId8"/>
    <p:sldId id="2003" r:id="rId9"/>
    <p:sldId id="2004" r:id="rId10"/>
    <p:sldId id="2005" r:id="rId11"/>
    <p:sldId id="2006" r:id="rId12"/>
    <p:sldId id="2007" r:id="rId13"/>
    <p:sldId id="2008" r:id="rId14"/>
    <p:sldId id="2011" r:id="rId15"/>
    <p:sldId id="2009" r:id="rId16"/>
    <p:sldId id="2010" r:id="rId17"/>
    <p:sldId id="2012" r:id="rId18"/>
    <p:sldId id="2013" r:id="rId19"/>
    <p:sldId id="2014" r:id="rId20"/>
    <p:sldId id="2015" r:id="rId21"/>
    <p:sldId id="2016" r:id="rId22"/>
    <p:sldId id="2017" r:id="rId23"/>
    <p:sldId id="2018" r:id="rId24"/>
    <p:sldId id="2020" r:id="rId25"/>
    <p:sldId id="2019" r:id="rId26"/>
    <p:sldId id="2021" r:id="rId27"/>
    <p:sldId id="1787" r:id="rId28"/>
    <p:sldId id="1936" r:id="rId29"/>
    <p:sldId id="1920" r:id="rId30"/>
    <p:sldId id="1924" r:id="rId31"/>
    <p:sldId id="1928" r:id="rId32"/>
    <p:sldId id="1929" r:id="rId33"/>
    <p:sldId id="1930" r:id="rId34"/>
    <p:sldId id="1931" r:id="rId35"/>
    <p:sldId id="1932" r:id="rId36"/>
    <p:sldId id="1933" r:id="rId37"/>
    <p:sldId id="1934" r:id="rId38"/>
    <p:sldId id="1937" r:id="rId39"/>
    <p:sldId id="1935" r:id="rId40"/>
    <p:sldId id="1789" r:id="rId41"/>
    <p:sldId id="1788" r:id="rId42"/>
    <p:sldId id="1938" r:id="rId43"/>
    <p:sldId id="1790" r:id="rId44"/>
    <p:sldId id="1939" r:id="rId45"/>
    <p:sldId id="1791" r:id="rId46"/>
    <p:sldId id="1792" r:id="rId47"/>
    <p:sldId id="1940" r:id="rId48"/>
    <p:sldId id="1941" r:id="rId49"/>
    <p:sldId id="1942" r:id="rId50"/>
    <p:sldId id="1943" r:id="rId51"/>
    <p:sldId id="1944" r:id="rId52"/>
    <p:sldId id="1945" r:id="rId53"/>
    <p:sldId id="1793" r:id="rId54"/>
    <p:sldId id="1794" r:id="rId55"/>
    <p:sldId id="1795" r:id="rId56"/>
    <p:sldId id="1796" r:id="rId57"/>
    <p:sldId id="1797" r:id="rId58"/>
    <p:sldId id="1798" r:id="rId59"/>
    <p:sldId id="1799"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0" autoAdjust="0"/>
    <p:restoredTop sz="88339" autoAdjust="0"/>
  </p:normalViewPr>
  <p:slideViewPr>
    <p:cSldViewPr>
      <p:cViewPr varScale="1">
        <p:scale>
          <a:sx n="129" d="100"/>
          <a:sy n="129" d="100"/>
        </p:scale>
        <p:origin x="192" y="1664"/>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9 or Project Milestone 1 are due Wednesday</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I distributed data for HW9 for everyone who completed IRB training</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Chapters 15&amp;16 is due tonight by 11:59pm.</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0" presStyleCnt="3"/>
      <dgm:spPr/>
    </dgm:pt>
    <dgm:pt modelId="{243EF911-4B62-FC4F-AA42-827164F58DAE}" type="pres">
      <dgm:prSet presAssocID="{4834F1F5-4DCE-F841-9D16-1C5223A279F2}"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0" presStyleCnt="3">
        <dgm:presLayoutVars>
          <dgm:chMax val="1"/>
          <dgm:chPref val="1"/>
        </dgm:presLayoutVars>
      </dgm:prSet>
      <dgm:spPr/>
    </dgm:pt>
    <dgm:pt modelId="{0AD2E5BB-2B9C-D345-8DC2-6F50A77B1CF7}" type="pres">
      <dgm:prSet presAssocID="{1C12AE86-F63C-F84A-B324-C986577A720C}" presName="sibTrans" presStyleCnt="0"/>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1" presStyleCnt="3"/>
      <dgm:spPr/>
    </dgm:pt>
    <dgm:pt modelId="{C08A7AEB-4C4D-480E-899D-C8D973B4E87F}" type="pres">
      <dgm:prSet presAssocID="{A48D0B29-4241-4399-A6C3-41F5433E7A6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1" presStyleCnt="3">
        <dgm:presLayoutVars>
          <dgm:chMax val="1"/>
          <dgm:chPref val="1"/>
        </dgm:presLayoutVars>
      </dgm:prSet>
      <dgm:spPr/>
    </dgm:pt>
    <dgm:pt modelId="{AC9C82FC-4835-504C-A63C-23FC52DD53B8}" type="pres">
      <dgm:prSet presAssocID="{FF49A62F-09B9-4824-860D-A57C33BFD23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7D468905-4A2C-0446-84D3-D90CF63FA93B}" type="presOf" srcId="{A48D0B29-4241-4399-A6C3-41F5433E7A67}" destId="{2CB5AC62-5A17-4481-94E4-356D126F59F0}" srcOrd="0" destOrd="0" presId="urn:microsoft.com/office/officeart/2018/5/layout/IconCircleLabelList"/>
    <dgm:cxn modelId="{365C9328-262E-4F4E-B2C6-443D78F9FC2B}" type="presOf" srcId="{4834F1F5-4DCE-F841-9D16-1C5223A279F2}" destId="{81B5FC69-07EB-0549-94D4-CE2254A70F10}" srcOrd="0" destOrd="0" presId="urn:microsoft.com/office/officeart/2018/5/layout/IconCircleLabelList"/>
    <dgm:cxn modelId="{12626874-0FC6-0C49-9224-C8F5ECCC16C6}" type="presOf" srcId="{B9488D4D-20BC-A74B-B903-9FB5BDF9328A}" destId="{B56C9C69-FC87-EF4A-AEC3-CD1CF4FECB24}"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4EA20FD8-0CC2-5847-A36E-43B18780387E}" srcId="{2583C50B-6054-455F-90D6-FB2A8A57E038}" destId="{4834F1F5-4DCE-F841-9D16-1C5223A279F2}" srcOrd="0"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1" destOrd="0" parTransId="{E47BFA79-C5A5-41FE-89B6-A7D442D1BADC}" sibTransId="{FF49A62F-09B9-4824-860D-A57C33BFD23C}"/>
    <dgm:cxn modelId="{E2B857EB-A6AE-8045-AF5D-4ECA4F0C7E8E}" type="presParOf" srcId="{FA6F86CD-E4C6-45E4-86A1-A834C01437A2}" destId="{AB330A88-ACA2-4A4F-9ED7-9120950BCF0A}" srcOrd="0" destOrd="0" presId="urn:microsoft.com/office/officeart/2018/5/layout/IconCircleLabelList"/>
    <dgm:cxn modelId="{E1AD3CE7-F297-8C4D-8E8E-10E3A1F73FF1}" type="presParOf" srcId="{AB330A88-ACA2-4A4F-9ED7-9120950BCF0A}" destId="{8C06C4DA-D39A-0F4A-95EB-437191337F58}" srcOrd="0" destOrd="0" presId="urn:microsoft.com/office/officeart/2018/5/layout/IconCircleLabelList"/>
    <dgm:cxn modelId="{ED3765A4-DA05-AC4A-A09A-8DCD57720E5F}" type="presParOf" srcId="{AB330A88-ACA2-4A4F-9ED7-9120950BCF0A}" destId="{243EF911-4B62-FC4F-AA42-827164F58DAE}" srcOrd="1" destOrd="0" presId="urn:microsoft.com/office/officeart/2018/5/layout/IconCircleLabelList"/>
    <dgm:cxn modelId="{AC75AAA6-F652-1340-BAAC-1E9EC6B94B9B}" type="presParOf" srcId="{AB330A88-ACA2-4A4F-9ED7-9120950BCF0A}" destId="{9CD76090-A899-5B49-B719-BA92405931A4}" srcOrd="2" destOrd="0" presId="urn:microsoft.com/office/officeart/2018/5/layout/IconCircleLabelList"/>
    <dgm:cxn modelId="{AC5B86EB-0559-F245-A0BF-9EE36564C308}" type="presParOf" srcId="{AB330A88-ACA2-4A4F-9ED7-9120950BCF0A}" destId="{81B5FC69-07EB-0549-94D4-CE2254A70F10}" srcOrd="3" destOrd="0" presId="urn:microsoft.com/office/officeart/2018/5/layout/IconCircleLabelList"/>
    <dgm:cxn modelId="{5AB33048-9F71-014A-8865-F44D3042B387}" type="presParOf" srcId="{FA6F86CD-E4C6-45E4-86A1-A834C01437A2}" destId="{0AD2E5BB-2B9C-D345-8DC2-6F50A77B1CF7}" srcOrd="1" destOrd="0" presId="urn:microsoft.com/office/officeart/2018/5/layout/IconCircleLabelList"/>
    <dgm:cxn modelId="{736D2C97-53CD-0B44-AC87-D74C5781B8E2}" type="presParOf" srcId="{FA6F86CD-E4C6-45E4-86A1-A834C01437A2}" destId="{0C95F5D4-3CC5-4D8D-BD27-16C8D312ED26}" srcOrd="2" destOrd="0" presId="urn:microsoft.com/office/officeart/2018/5/layout/IconCircleLabelList"/>
    <dgm:cxn modelId="{660BA7E4-9B37-F74F-A5E7-8976565B6513}" type="presParOf" srcId="{0C95F5D4-3CC5-4D8D-BD27-16C8D312ED26}" destId="{BB7B20E3-0E3B-4E4B-9ECE-B8F32F334FBB}" srcOrd="0" destOrd="0" presId="urn:microsoft.com/office/officeart/2018/5/layout/IconCircleLabelList"/>
    <dgm:cxn modelId="{0397E71D-A191-C644-B853-31BD9820B709}" type="presParOf" srcId="{0C95F5D4-3CC5-4D8D-BD27-16C8D312ED26}" destId="{C08A7AEB-4C4D-480E-899D-C8D973B4E87F}" srcOrd="1" destOrd="0" presId="urn:microsoft.com/office/officeart/2018/5/layout/IconCircleLabelList"/>
    <dgm:cxn modelId="{CE5C2D7C-2165-9A40-AFDA-47D4BA578157}" type="presParOf" srcId="{0C95F5D4-3CC5-4D8D-BD27-16C8D312ED26}" destId="{10983C55-7228-40AC-87AC-7847B9E628AA}" srcOrd="2" destOrd="0" presId="urn:microsoft.com/office/officeart/2018/5/layout/IconCircleLabelList"/>
    <dgm:cxn modelId="{55762FD9-5CE2-F147-AF4E-5C7389FE984E}" type="presParOf" srcId="{0C95F5D4-3CC5-4D8D-BD27-16C8D312ED26}" destId="{2CB5AC62-5A17-4481-94E4-356D126F59F0}" srcOrd="3" destOrd="0" presId="urn:microsoft.com/office/officeart/2018/5/layout/IconCircleLabelList"/>
    <dgm:cxn modelId="{A70B6BAE-49B1-E346-BC82-1D499753538E}" type="presParOf" srcId="{FA6F86CD-E4C6-45E4-86A1-A834C01437A2}" destId="{AC9C82FC-4835-504C-A63C-23FC52DD53B8}" srcOrd="3" destOrd="0" presId="urn:microsoft.com/office/officeart/2018/5/layout/IconCircleLabelList"/>
    <dgm:cxn modelId="{0795FFC6-F0CC-9B49-BB4F-D95BA48253C7}" type="presParOf" srcId="{FA6F86CD-E4C6-45E4-86A1-A834C01437A2}" destId="{AC58DC09-C5E9-724F-8F95-D677E2AC8FF9}" srcOrd="4" destOrd="0" presId="urn:microsoft.com/office/officeart/2018/5/layout/IconCircleLabelList"/>
    <dgm:cxn modelId="{1AE31ACF-AB06-DE4D-AC44-2D313EF80E1F}" type="presParOf" srcId="{AC58DC09-C5E9-724F-8F95-D677E2AC8FF9}" destId="{3614C10E-EA6A-4B4A-9BDF-2D4311A30337}" srcOrd="0" destOrd="0" presId="urn:microsoft.com/office/officeart/2018/5/layout/IconCircleLabelList"/>
    <dgm:cxn modelId="{3C94D842-D827-A34F-BBC6-77E678139B64}" type="presParOf" srcId="{AC58DC09-C5E9-724F-8F95-D677E2AC8FF9}" destId="{41B4A095-49B4-A241-BF86-8A52455C8469}" srcOrd="1" destOrd="0" presId="urn:microsoft.com/office/officeart/2018/5/layout/IconCircleLabelList"/>
    <dgm:cxn modelId="{D9B69B80-5470-D743-9B7A-E7AEDF6BEAC6}" type="presParOf" srcId="{AC58DC09-C5E9-724F-8F95-D677E2AC8FF9}" destId="{38F2B737-1CDC-5B4B-B004-B3A89D6E5A02}" srcOrd="2" destOrd="0" presId="urn:microsoft.com/office/officeart/2018/5/layout/IconCircleLabelList"/>
    <dgm:cxn modelId="{8F5755FF-F00C-2E40-AE2D-4E28772F0547}"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06C4DA-D39A-0F4A-95EB-437191337F58}">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734400" y="925540"/>
          <a:ext cx="787500" cy="7875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Quiz on Chapters 15&amp;16 is due tonight by 11:59pm.</a:t>
          </a:r>
        </a:p>
      </dsp:txBody>
      <dsp:txXfrm>
        <a:off x="3150" y="2433040"/>
        <a:ext cx="2250000" cy="720000"/>
      </dsp:txXfrm>
    </dsp:sp>
    <dsp:sp modelId="{BB7B20E3-0E3B-4E4B-9ECE-B8F32F334FBB}">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3378150" y="925540"/>
          <a:ext cx="787500" cy="7875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Homework 9 or Project Milestone 1 are due Wednesday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I distributed data for HW9 for everyone who completed IRB training</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4/6/20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4/6/20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46068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encoder-decoder networks, let’s first look back at </a:t>
            </a:r>
            <a:r>
              <a:rPr lang="en-US" dirty="0" err="1"/>
              <a:t>Autogregressive</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953221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t>To generate text:</a:t>
            </a:r>
          </a:p>
          <a:p>
            <a:pPr lvl="1">
              <a:buFont typeface="Arial" panose="020B0604020202020204" pitchFamily="34" charset="0"/>
              <a:buChar char="•"/>
            </a:pPr>
            <a:r>
              <a:rPr lang="en-US" sz="2000" dirty="0"/>
              <a:t>first randomly sampling a word as the beginning of a sequence</a:t>
            </a:r>
          </a:p>
          <a:p>
            <a:pPr lvl="1">
              <a:buFont typeface="Arial" panose="020B0604020202020204" pitchFamily="34" charset="0"/>
              <a:buChar char="•"/>
            </a:pPr>
            <a:r>
              <a:rPr lang="en-US" sz="2000" dirty="0"/>
              <a:t>then condition the generation of subsequent words on the hidden state from the previous time step and the word just generated</a:t>
            </a:r>
          </a:p>
          <a:p>
            <a:pPr lvl="1">
              <a:buFont typeface="Arial" panose="020B0604020202020204" pitchFamily="34" charset="0"/>
              <a:buChar char="•"/>
            </a:pPr>
            <a:r>
              <a:rPr lang="en-US" sz="2000" dirty="0"/>
              <a:t>process continues until the end of sentence token &lt;\s&gt; is generated</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592891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94490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9418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511585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07643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336005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97063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158700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event can be described by a verb (sold, bought) or a noun (purchase), and XYZ Corp can be the syntactic subject (of bought), the indirect object (of sold), or in a genitive or noun compound relation (with the noun purchase) despite having notionally the same role in all of them:</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38799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there is no Arg0 role for </a:t>
            </a:r>
            <a:r>
              <a:rPr lang="en-US" sz="1200" i="1" kern="1200" dirty="0">
                <a:solidFill>
                  <a:schemeClr val="tx1"/>
                </a:solidFill>
                <a:effectLst/>
                <a:latin typeface="+mn-lt"/>
                <a:ea typeface="+mn-ea"/>
                <a:cs typeface="+mn-cs"/>
              </a:rPr>
              <a:t>fall</a:t>
            </a:r>
            <a:r>
              <a:rPr lang="en-US" sz="1200" kern="1200" dirty="0">
                <a:solidFill>
                  <a:schemeClr val="tx1"/>
                </a:solidFill>
                <a:effectLst/>
                <a:latin typeface="+mn-lt"/>
                <a:ea typeface="+mn-ea"/>
                <a:cs typeface="+mn-cs"/>
              </a:rPr>
              <a:t>, because the normal subject of </a:t>
            </a:r>
            <a:r>
              <a:rPr lang="en-US" sz="1200" i="1" kern="1200" dirty="0">
                <a:solidFill>
                  <a:schemeClr val="tx1"/>
                </a:solidFill>
                <a:effectLst/>
                <a:latin typeface="+mn-lt"/>
                <a:ea typeface="+mn-ea"/>
                <a:cs typeface="+mn-cs"/>
              </a:rPr>
              <a:t>fall </a:t>
            </a:r>
            <a:r>
              <a:rPr lang="en-US" sz="1200" kern="1200" dirty="0">
                <a:solidFill>
                  <a:schemeClr val="tx1"/>
                </a:solidFill>
                <a:effectLst/>
                <a:latin typeface="+mn-lt"/>
                <a:ea typeface="+mn-ea"/>
                <a:cs typeface="+mn-cs"/>
              </a:rPr>
              <a:t>is a PROTO-PATIENT.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96664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PropBank</a:t>
            </a:r>
            <a:r>
              <a:rPr lang="en-US" sz="1200" kern="1200" dirty="0">
                <a:solidFill>
                  <a:schemeClr val="tx1"/>
                </a:solidFill>
                <a:effectLst/>
                <a:latin typeface="+mn-lt"/>
                <a:ea typeface="+mn-ea"/>
                <a:cs typeface="+mn-cs"/>
              </a:rPr>
              <a:t> semantic role labeling would allow us to infer the commonality in the event structures of the following three examples, that is, that in each case </a:t>
            </a:r>
            <a:r>
              <a:rPr lang="en-US" sz="1200" i="1" kern="1200" dirty="0">
                <a:solidFill>
                  <a:schemeClr val="tx1"/>
                </a:solidFill>
                <a:effectLst/>
                <a:latin typeface="+mn-lt"/>
                <a:ea typeface="+mn-ea"/>
                <a:cs typeface="+mn-cs"/>
              </a:rPr>
              <a:t>Big Fruit Co. </a:t>
            </a:r>
            <a:r>
              <a:rPr lang="en-US" sz="1200" kern="1200" dirty="0">
                <a:solidFill>
                  <a:schemeClr val="tx1"/>
                </a:solidFill>
                <a:effectLst/>
                <a:latin typeface="+mn-lt"/>
                <a:ea typeface="+mn-ea"/>
                <a:cs typeface="+mn-cs"/>
              </a:rPr>
              <a:t>is the AGENT and </a:t>
            </a:r>
            <a:r>
              <a:rPr lang="en-US" sz="1200" i="1" kern="1200" dirty="0">
                <a:solidFill>
                  <a:schemeClr val="tx1"/>
                </a:solidFill>
                <a:effectLst/>
                <a:latin typeface="+mn-lt"/>
                <a:ea typeface="+mn-ea"/>
                <a:cs typeface="+mn-cs"/>
              </a:rPr>
              <a:t>the price of bananas </a:t>
            </a:r>
            <a:r>
              <a:rPr lang="en-US" sz="1200" kern="1200" dirty="0">
                <a:solidFill>
                  <a:schemeClr val="tx1"/>
                </a:solidFill>
                <a:effectLst/>
                <a:latin typeface="+mn-lt"/>
                <a:ea typeface="+mn-ea"/>
                <a:cs typeface="+mn-cs"/>
              </a:rPr>
              <a:t>is the THEME, despite the differing surface forms.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02993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95235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6966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2083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36840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3339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6332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4/6/20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4/6/20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4/6/20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4/6/20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4/6/20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4/6/20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90"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3911616808"/>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852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5538-E4CE-4E4C-A2DD-6D0B8FAC2864}"/>
              </a:ext>
            </a:extLst>
          </p:cNvPr>
          <p:cNvSpPr>
            <a:spLocks noGrp="1"/>
          </p:cNvSpPr>
          <p:nvPr>
            <p:ph type="title"/>
          </p:nvPr>
        </p:nvSpPr>
        <p:spPr/>
        <p:txBody>
          <a:bodyPr/>
          <a:lstStyle/>
          <a:p>
            <a:r>
              <a:rPr lang="en-US" dirty="0"/>
              <a:t>Generalized Semantic Roles</a:t>
            </a:r>
          </a:p>
        </p:txBody>
      </p:sp>
      <p:sp>
        <p:nvSpPr>
          <p:cNvPr id="3" name="Content Placeholder 2">
            <a:extLst>
              <a:ext uri="{FF2B5EF4-FFF2-40B4-BE49-F238E27FC236}">
                <a16:creationId xmlns:a16="http://schemas.microsoft.com/office/drawing/2014/main" id="{C74C07C5-89BB-F145-B96A-8C75AB000311}"/>
              </a:ext>
            </a:extLst>
          </p:cNvPr>
          <p:cNvSpPr>
            <a:spLocks noGrp="1"/>
          </p:cNvSpPr>
          <p:nvPr>
            <p:ph idx="1"/>
          </p:nvPr>
        </p:nvSpPr>
        <p:spPr/>
        <p:txBody>
          <a:bodyPr/>
          <a:lstStyle/>
          <a:p>
            <a:r>
              <a:rPr lang="en-US" dirty="0"/>
              <a:t>Instead of creating a more fine-grained inventory of Thematic Roles, research in NLP has shifted in the direction of coarser roles.  </a:t>
            </a:r>
          </a:p>
          <a:p>
            <a:r>
              <a:rPr lang="en-US" dirty="0"/>
              <a:t>You may see terms like PROTO-AGENT and PROTO-PATIENT, which are generalized roles that express roughly agent-like and roughly patient-like meanings.   These meanings are defined a set of heuristics.</a:t>
            </a:r>
          </a:p>
          <a:p>
            <a:r>
              <a:rPr lang="en-US" dirty="0"/>
              <a:t>A second direction that NLP goes in is to define semantic roles that are specific to each verb, or to a group of semantically related verbs or nouns. </a:t>
            </a:r>
          </a:p>
          <a:p>
            <a:r>
              <a:rPr lang="en-US" dirty="0"/>
              <a:t>Lexical resources that make use of this second direction are </a:t>
            </a:r>
            <a:r>
              <a:rPr lang="en-US" b="1" dirty="0" err="1"/>
              <a:t>PropBank</a:t>
            </a:r>
            <a:r>
              <a:rPr lang="en-US" b="1" dirty="0"/>
              <a:t> </a:t>
            </a:r>
            <a:r>
              <a:rPr lang="en-US" dirty="0"/>
              <a:t>and </a:t>
            </a:r>
            <a:r>
              <a:rPr lang="en-US" b="1" dirty="0" err="1"/>
              <a:t>FrameNet</a:t>
            </a:r>
            <a:r>
              <a:rPr lang="en-US" dirty="0"/>
              <a:t>.</a:t>
            </a:r>
          </a:p>
          <a:p>
            <a:pPr marL="0" indent="0">
              <a:buNone/>
            </a:pPr>
            <a:endParaRPr lang="en-US" dirty="0"/>
          </a:p>
        </p:txBody>
      </p:sp>
    </p:spTree>
    <p:extLst>
      <p:ext uri="{BB962C8B-B14F-4D97-AF65-F5344CB8AC3E}">
        <p14:creationId xmlns:p14="http://schemas.microsoft.com/office/powerpoint/2010/main" val="3532590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93371-565C-AB4E-8203-8F64A52FF808}"/>
              </a:ext>
            </a:extLst>
          </p:cNvPr>
          <p:cNvSpPr>
            <a:spLocks noGrp="1"/>
          </p:cNvSpPr>
          <p:nvPr>
            <p:ph idx="1"/>
          </p:nvPr>
        </p:nvSpPr>
        <p:spPr>
          <a:xfrm>
            <a:off x="822959" y="1845734"/>
            <a:ext cx="4739641" cy="4023360"/>
          </a:xfrm>
        </p:spPr>
        <p:txBody>
          <a:bodyPr>
            <a:normAutofit/>
          </a:bodyPr>
          <a:lstStyle/>
          <a:p>
            <a:r>
              <a:rPr lang="en-US" dirty="0" err="1"/>
              <a:t>PropBank</a:t>
            </a:r>
            <a:r>
              <a:rPr lang="en-US" dirty="0"/>
              <a:t>, is a resource of Penn </a:t>
            </a:r>
            <a:r>
              <a:rPr lang="en-US" dirty="0" err="1"/>
              <a:t>TreeBank</a:t>
            </a:r>
            <a:r>
              <a:rPr lang="en-US" dirty="0"/>
              <a:t> sentences annotated with semantic roles.  It was created by Martha Palmer at UPenn.</a:t>
            </a:r>
          </a:p>
          <a:p>
            <a:r>
              <a:rPr lang="en-US" dirty="0"/>
              <a:t>Because defining universal thematic roles is difficult, </a:t>
            </a:r>
            <a:r>
              <a:rPr lang="en-US" dirty="0" err="1"/>
              <a:t>PropBank</a:t>
            </a:r>
            <a:r>
              <a:rPr lang="en-US" dirty="0"/>
              <a:t> defines semantic roles for each verb sense. </a:t>
            </a:r>
          </a:p>
          <a:p>
            <a:r>
              <a:rPr lang="en-US" dirty="0"/>
              <a:t>Each verb has a specific set of roles, given by numbers: Arg0, Arg1, Arg2. </a:t>
            </a:r>
          </a:p>
          <a:p>
            <a:r>
              <a:rPr lang="en-US" dirty="0"/>
              <a:t>In general, Arg0 represents the PROTO-AGENT, and Arg1, the PROTO-PATIENT. </a:t>
            </a:r>
          </a:p>
        </p:txBody>
      </p:sp>
      <p:sp>
        <p:nvSpPr>
          <p:cNvPr id="2" name="Title 1">
            <a:extLst>
              <a:ext uri="{FF2B5EF4-FFF2-40B4-BE49-F238E27FC236}">
                <a16:creationId xmlns:a16="http://schemas.microsoft.com/office/drawing/2014/main" id="{25328029-EF58-6040-922F-B28C22701667}"/>
              </a:ext>
            </a:extLst>
          </p:cNvPr>
          <p:cNvSpPr>
            <a:spLocks noGrp="1"/>
          </p:cNvSpPr>
          <p:nvPr>
            <p:ph type="title"/>
          </p:nvPr>
        </p:nvSpPr>
        <p:spPr/>
        <p:txBody>
          <a:bodyPr/>
          <a:lstStyle/>
          <a:p>
            <a:r>
              <a:rPr lang="en-US" dirty="0" err="1"/>
              <a:t>PropBank</a:t>
            </a:r>
            <a:endParaRPr lang="en-US" dirty="0"/>
          </a:p>
        </p:txBody>
      </p:sp>
      <p:pic>
        <p:nvPicPr>
          <p:cNvPr id="4" name="Picture 3">
            <a:extLst>
              <a:ext uri="{FF2B5EF4-FFF2-40B4-BE49-F238E27FC236}">
                <a16:creationId xmlns:a16="http://schemas.microsoft.com/office/drawing/2014/main" id="{BF26EBDE-2085-0940-A420-CCA6198BD8CE}"/>
              </a:ext>
            </a:extLst>
          </p:cNvPr>
          <p:cNvPicPr>
            <a:picLocks noChangeAspect="1"/>
          </p:cNvPicPr>
          <p:nvPr/>
        </p:nvPicPr>
        <p:blipFill>
          <a:blip r:embed="rId2"/>
          <a:stretch>
            <a:fillRect/>
          </a:stretch>
        </p:blipFill>
        <p:spPr>
          <a:xfrm>
            <a:off x="5562600" y="1737361"/>
            <a:ext cx="3810000" cy="4762500"/>
          </a:xfrm>
          <a:prstGeom prst="rect">
            <a:avLst/>
          </a:prstGeom>
        </p:spPr>
      </p:pic>
      <p:sp>
        <p:nvSpPr>
          <p:cNvPr id="5" name="TextBox 4">
            <a:extLst>
              <a:ext uri="{FF2B5EF4-FFF2-40B4-BE49-F238E27FC236}">
                <a16:creationId xmlns:a16="http://schemas.microsoft.com/office/drawing/2014/main" id="{E61A1874-EA03-F346-9804-5E55AF821A9A}"/>
              </a:ext>
            </a:extLst>
          </p:cNvPr>
          <p:cNvSpPr txBox="1"/>
          <p:nvPr/>
        </p:nvSpPr>
        <p:spPr>
          <a:xfrm>
            <a:off x="6736686" y="6499861"/>
            <a:ext cx="1591974" cy="369332"/>
          </a:xfrm>
          <a:prstGeom prst="rect">
            <a:avLst/>
          </a:prstGeom>
          <a:noFill/>
        </p:spPr>
        <p:txBody>
          <a:bodyPr wrap="none" rtlCol="0">
            <a:spAutoFit/>
          </a:bodyPr>
          <a:lstStyle/>
          <a:p>
            <a:r>
              <a:rPr lang="en-US" dirty="0"/>
              <a:t>Martha Palmer</a:t>
            </a:r>
          </a:p>
        </p:txBody>
      </p:sp>
    </p:spTree>
    <p:extLst>
      <p:ext uri="{BB962C8B-B14F-4D97-AF65-F5344CB8AC3E}">
        <p14:creationId xmlns:p14="http://schemas.microsoft.com/office/powerpoint/2010/main" val="413114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Agree.01</a:t>
            </a:r>
          </a:p>
          <a:p>
            <a:r>
              <a:rPr lang="en-US" sz="2200" dirty="0">
                <a:solidFill>
                  <a:srgbClr val="0070C0"/>
                </a:solidFill>
              </a:rPr>
              <a:t>Arg0: </a:t>
            </a:r>
            <a:r>
              <a:rPr lang="en-US" sz="2200" dirty="0" err="1">
                <a:solidFill>
                  <a:srgbClr val="0070C0"/>
                </a:solidFill>
              </a:rPr>
              <a:t>Agreer</a:t>
            </a:r>
            <a:r>
              <a:rPr lang="en-US" sz="2200" dirty="0">
                <a:solidFill>
                  <a:srgbClr val="0070C0"/>
                </a:solidFill>
              </a:rPr>
              <a:t> </a:t>
            </a:r>
            <a:br>
              <a:rPr lang="en-US" sz="2200" dirty="0"/>
            </a:br>
            <a:r>
              <a:rPr lang="en-US" sz="2200" dirty="0">
                <a:solidFill>
                  <a:schemeClr val="accent1"/>
                </a:solidFill>
              </a:rPr>
              <a:t>Arg1: Proposition</a:t>
            </a:r>
            <a:br>
              <a:rPr lang="en-US" sz="2200" dirty="0"/>
            </a:br>
            <a:r>
              <a:rPr lang="en-US" sz="2200" dirty="0">
                <a:solidFill>
                  <a:srgbClr val="008000"/>
                </a:solidFill>
              </a:rPr>
              <a:t>Arg2: Other entity agreeing </a:t>
            </a:r>
          </a:p>
          <a:p>
            <a:r>
              <a:rPr lang="en-US" sz="2200" dirty="0"/>
              <a:t>Example 1: </a:t>
            </a:r>
            <a:br>
              <a:rPr lang="en-US" sz="2200" dirty="0"/>
            </a:br>
            <a:r>
              <a:rPr lang="en-US" sz="2200" dirty="0">
                <a:solidFill>
                  <a:srgbClr val="0070C0"/>
                </a:solidFill>
              </a:rPr>
              <a:t>[Arg0 The group] </a:t>
            </a:r>
            <a:r>
              <a:rPr lang="en-US" sz="2200" b="1" i="1" dirty="0"/>
              <a:t>agreed</a:t>
            </a:r>
            <a:r>
              <a:rPr lang="en-US" sz="2200" i="1" dirty="0"/>
              <a:t> </a:t>
            </a:r>
            <a:r>
              <a:rPr lang="en-US" sz="2200" dirty="0">
                <a:solidFill>
                  <a:schemeClr val="accent1"/>
                </a:solidFill>
              </a:rPr>
              <a:t>[Arg1 it wouldn’t make an offer]</a:t>
            </a:r>
            <a:r>
              <a:rPr lang="en-US" sz="2200" dirty="0"/>
              <a:t>. </a:t>
            </a:r>
            <a:br>
              <a:rPr lang="en-US" sz="2200" dirty="0"/>
            </a:br>
            <a:br>
              <a:rPr lang="en-US" sz="2200" dirty="0"/>
            </a:br>
            <a:r>
              <a:rPr lang="en-US" sz="2200" dirty="0"/>
              <a:t>Example 2</a:t>
            </a:r>
            <a:r>
              <a:rPr lang="en-US" sz="2200" dirty="0">
                <a:solidFill>
                  <a:srgbClr val="C00000"/>
                </a:solidFill>
              </a:rPr>
              <a:t>: [</a:t>
            </a:r>
            <a:r>
              <a:rPr lang="en-US" sz="2200" dirty="0" err="1">
                <a:solidFill>
                  <a:srgbClr val="C00000"/>
                </a:solidFill>
              </a:rPr>
              <a:t>ArgM</a:t>
            </a:r>
            <a:r>
              <a:rPr lang="en-US" sz="2200" dirty="0">
                <a:solidFill>
                  <a:srgbClr val="C00000"/>
                </a:solidFill>
              </a:rPr>
              <a:t>-TMP Usually] </a:t>
            </a:r>
            <a:r>
              <a:rPr lang="en-US" sz="2200" dirty="0">
                <a:solidFill>
                  <a:srgbClr val="0070C0"/>
                </a:solidFill>
              </a:rPr>
              <a:t>[Arg0 Chris] </a:t>
            </a:r>
            <a:r>
              <a:rPr lang="en-US" sz="2200" b="1" i="1" dirty="0"/>
              <a:t>agrees</a:t>
            </a:r>
            <a:r>
              <a:rPr lang="en-US" sz="2200" i="1" dirty="0"/>
              <a:t> </a:t>
            </a:r>
            <a:r>
              <a:rPr lang="en-US" sz="2200" dirty="0">
                <a:solidFill>
                  <a:srgbClr val="008000"/>
                </a:solidFill>
              </a:rPr>
              <a:t>[Arg2 with Ellie] </a:t>
            </a:r>
            <a:r>
              <a:rPr lang="en-US" sz="2200" dirty="0">
                <a:solidFill>
                  <a:schemeClr val="accent1"/>
                </a:solidFill>
              </a:rPr>
              <a:t>[Arg1 on everything</a:t>
            </a:r>
            <a:r>
              <a:rPr lang="en-US" sz="2200" dirty="0"/>
              <a:t>]. </a:t>
            </a:r>
          </a:p>
          <a:p>
            <a:pPr marL="0" indent="0">
              <a:buNone/>
            </a:pPr>
            <a:endParaRPr lang="en-US" sz="2200" dirty="0"/>
          </a:p>
        </p:txBody>
      </p:sp>
      <p:sp>
        <p:nvSpPr>
          <p:cNvPr id="4" name="TextBox 3">
            <a:extLst>
              <a:ext uri="{FF2B5EF4-FFF2-40B4-BE49-F238E27FC236}">
                <a16:creationId xmlns:a16="http://schemas.microsoft.com/office/drawing/2014/main" id="{895EE062-0EBC-9741-BD04-3591E5D9FDFC}"/>
              </a:ext>
            </a:extLst>
          </p:cNvPr>
          <p:cNvSpPr txBox="1"/>
          <p:nvPr/>
        </p:nvSpPr>
        <p:spPr>
          <a:xfrm>
            <a:off x="4800600" y="2362200"/>
            <a:ext cx="3604064" cy="430887"/>
          </a:xfrm>
          <a:prstGeom prst="rect">
            <a:avLst/>
          </a:prstGeom>
          <a:noFill/>
        </p:spPr>
        <p:txBody>
          <a:bodyPr wrap="none" rtlCol="0">
            <a:spAutoFit/>
          </a:bodyPr>
          <a:lstStyle/>
          <a:p>
            <a:r>
              <a:rPr lang="en-US" sz="2200" dirty="0"/>
              <a:t>Glosses to be read by humans</a:t>
            </a:r>
          </a:p>
        </p:txBody>
      </p:sp>
      <p:cxnSp>
        <p:nvCxnSpPr>
          <p:cNvPr id="6" name="Straight Arrow Connector 5">
            <a:extLst>
              <a:ext uri="{FF2B5EF4-FFF2-40B4-BE49-F238E27FC236}">
                <a16:creationId xmlns:a16="http://schemas.microsoft.com/office/drawing/2014/main" id="{3EF74E16-C239-CE42-8DF5-53E591F9D598}"/>
              </a:ext>
            </a:extLst>
          </p:cNvPr>
          <p:cNvCxnSpPr>
            <a:cxnSpLocks/>
            <a:stCxn id="4" idx="1"/>
          </p:cNvCxnSpPr>
          <p:nvPr/>
        </p:nvCxnSpPr>
        <p:spPr>
          <a:xfrm flipH="1">
            <a:off x="3429000" y="2577644"/>
            <a:ext cx="1371600" cy="2154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sz="2200" b="1" dirty="0"/>
              <a:t>Fall.01</a:t>
            </a:r>
            <a:br>
              <a:rPr lang="en-US" sz="2200" b="1" dirty="0"/>
            </a:br>
            <a:br>
              <a:rPr lang="en-US" sz="2200" dirty="0"/>
            </a:br>
            <a:r>
              <a:rPr lang="en-US" sz="2200" dirty="0">
                <a:solidFill>
                  <a:srgbClr val="0E7AA9"/>
                </a:solidFill>
              </a:rPr>
              <a:t>Arg1: Logical subject, patient, thing falling </a:t>
            </a:r>
            <a:br>
              <a:rPr lang="en-US" sz="2200" dirty="0"/>
            </a:br>
            <a:r>
              <a:rPr lang="en-US" sz="2200" dirty="0">
                <a:solidFill>
                  <a:schemeClr val="accent1"/>
                </a:solidFill>
              </a:rPr>
              <a:t>Arg2: Extent / amount fallen</a:t>
            </a:r>
            <a:br>
              <a:rPr lang="en-US" sz="2200" dirty="0"/>
            </a:br>
            <a:r>
              <a:rPr lang="en-US" sz="2200" dirty="0">
                <a:solidFill>
                  <a:srgbClr val="008000"/>
                </a:solidFill>
              </a:rPr>
              <a:t>Arg3: Start point</a:t>
            </a:r>
            <a:br>
              <a:rPr lang="en-US" sz="2200" dirty="0"/>
            </a:br>
            <a:r>
              <a:rPr lang="en-US" sz="2200" dirty="0">
                <a:solidFill>
                  <a:srgbClr val="7FDFED"/>
                </a:solidFill>
              </a:rPr>
              <a:t>Arg4: End point</a:t>
            </a:r>
          </a:p>
          <a:p>
            <a:r>
              <a:rPr lang="en-US" sz="2200" dirty="0"/>
              <a:t>Example 1</a:t>
            </a:r>
            <a:r>
              <a:rPr lang="en-US" sz="2200" dirty="0">
                <a:solidFill>
                  <a:srgbClr val="0E7AA9"/>
                </a:solidFill>
              </a:rPr>
              <a:t>: [Arg1 Sales] </a:t>
            </a:r>
            <a:r>
              <a:rPr lang="en-US" sz="2200" b="1" dirty="0"/>
              <a:t>fell</a:t>
            </a:r>
            <a:r>
              <a:rPr lang="en-US" sz="2200" i="1" dirty="0"/>
              <a:t> </a:t>
            </a:r>
            <a:r>
              <a:rPr lang="en-US" sz="2200" dirty="0">
                <a:solidFill>
                  <a:srgbClr val="7FDFED"/>
                </a:solidFill>
              </a:rPr>
              <a:t>[Arg4 to $25 million] </a:t>
            </a:r>
            <a:r>
              <a:rPr lang="en-US" sz="2200" dirty="0">
                <a:solidFill>
                  <a:srgbClr val="008000"/>
                </a:solidFill>
              </a:rPr>
              <a:t>[Arg3 from $27 million]. </a:t>
            </a:r>
          </a:p>
          <a:p>
            <a:r>
              <a:rPr lang="en-US" sz="2200" dirty="0"/>
              <a:t>Example 2</a:t>
            </a:r>
            <a:r>
              <a:rPr lang="en-US" sz="2200" dirty="0">
                <a:solidFill>
                  <a:srgbClr val="0E7AA9"/>
                </a:solidFill>
              </a:rPr>
              <a:t>: [Arg1 The average junk bond] </a:t>
            </a:r>
            <a:r>
              <a:rPr lang="en-US" sz="2200" b="1" dirty="0"/>
              <a:t>fell</a:t>
            </a:r>
            <a:r>
              <a:rPr lang="en-US" sz="2200" i="1" dirty="0"/>
              <a:t> </a:t>
            </a:r>
            <a:r>
              <a:rPr lang="en-US" sz="2200" dirty="0">
                <a:solidFill>
                  <a:schemeClr val="accent1"/>
                </a:solidFill>
              </a:rPr>
              <a:t>[Arg2 by 4.2%]. </a:t>
            </a:r>
          </a:p>
          <a:p>
            <a:endParaRPr lang="en-US" sz="2400" dirty="0"/>
          </a:p>
          <a:p>
            <a:endParaRPr lang="en-US" sz="2200" dirty="0"/>
          </a:p>
        </p:txBody>
      </p:sp>
    </p:spTree>
    <p:extLst>
      <p:ext uri="{BB962C8B-B14F-4D97-AF65-F5344CB8AC3E}">
        <p14:creationId xmlns:p14="http://schemas.microsoft.com/office/powerpoint/2010/main" val="211886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7871-5DED-A741-B372-1A46D4BB487C}"/>
              </a:ext>
            </a:extLst>
          </p:cNvPr>
          <p:cNvSpPr>
            <a:spLocks noGrp="1"/>
          </p:cNvSpPr>
          <p:nvPr>
            <p:ph type="title"/>
          </p:nvPr>
        </p:nvSpPr>
        <p:spPr/>
        <p:txBody>
          <a:bodyPr/>
          <a:lstStyle/>
          <a:p>
            <a:r>
              <a:rPr lang="en-US" dirty="0" err="1"/>
              <a:t>PropBank</a:t>
            </a:r>
            <a:r>
              <a:rPr lang="en-US" dirty="0"/>
              <a:t> Frame File</a:t>
            </a:r>
          </a:p>
        </p:txBody>
      </p:sp>
      <p:sp>
        <p:nvSpPr>
          <p:cNvPr id="3" name="Content Placeholder 2">
            <a:extLst>
              <a:ext uri="{FF2B5EF4-FFF2-40B4-BE49-F238E27FC236}">
                <a16:creationId xmlns:a16="http://schemas.microsoft.com/office/drawing/2014/main" id="{76E38138-F2E7-0A46-92B0-D98B964717FD}"/>
              </a:ext>
            </a:extLst>
          </p:cNvPr>
          <p:cNvSpPr>
            <a:spLocks noGrp="1"/>
          </p:cNvSpPr>
          <p:nvPr>
            <p:ph idx="1"/>
          </p:nvPr>
        </p:nvSpPr>
        <p:spPr/>
        <p:txBody>
          <a:bodyPr>
            <a:normAutofit/>
          </a:bodyPr>
          <a:lstStyle/>
          <a:p>
            <a:r>
              <a:rPr lang="en-US" b="1" dirty="0"/>
              <a:t>Increase.01</a:t>
            </a:r>
            <a:r>
              <a:rPr lang="en-US" dirty="0"/>
              <a:t> “go up incrementally” </a:t>
            </a:r>
            <a:br>
              <a:rPr lang="en-US" sz="2200" b="1" dirty="0"/>
            </a:br>
            <a:br>
              <a:rPr lang="en-US" sz="2200" dirty="0"/>
            </a:br>
            <a:r>
              <a:rPr lang="en-US" sz="2200" dirty="0">
                <a:solidFill>
                  <a:srgbClr val="0E7AA9"/>
                </a:solidFill>
              </a:rPr>
              <a:t>Arg0: Causer of increase</a:t>
            </a:r>
            <a:br>
              <a:rPr lang="en-US" sz="2200" dirty="0"/>
            </a:br>
            <a:r>
              <a:rPr lang="en-US" sz="2200" dirty="0">
                <a:solidFill>
                  <a:schemeClr val="accent1"/>
                </a:solidFill>
              </a:rPr>
              <a:t>Arg1: Thing increasing</a:t>
            </a:r>
            <a:br>
              <a:rPr lang="en-US" sz="2200" dirty="0"/>
            </a:br>
            <a:r>
              <a:rPr lang="en-US" sz="2200" dirty="0">
                <a:solidFill>
                  <a:srgbClr val="008000"/>
                </a:solidFill>
              </a:rPr>
              <a:t>Arg2: Amount increased by</a:t>
            </a:r>
            <a:br>
              <a:rPr lang="en-US" sz="2200" dirty="0"/>
            </a:br>
            <a:r>
              <a:rPr lang="en-US" sz="2200" dirty="0">
                <a:solidFill>
                  <a:srgbClr val="7FDFED"/>
                </a:solidFill>
              </a:rPr>
              <a:t>Arg3: Start point</a:t>
            </a:r>
            <a:br>
              <a:rPr lang="en-US" sz="2200" dirty="0">
                <a:solidFill>
                  <a:srgbClr val="7FDFED"/>
                </a:solidFill>
              </a:rPr>
            </a:br>
            <a:r>
              <a:rPr lang="en-US" sz="2200" dirty="0">
                <a:solidFill>
                  <a:srgbClr val="EC3300"/>
                </a:solidFill>
              </a:rPr>
              <a:t>Arg4: End point</a:t>
            </a:r>
          </a:p>
          <a:p>
            <a:r>
              <a:rPr lang="en-US" sz="2200" dirty="0"/>
              <a:t>Example 1</a:t>
            </a:r>
            <a:r>
              <a:rPr lang="en-US" sz="2200" dirty="0">
                <a:solidFill>
                  <a:srgbClr val="0E7AA9"/>
                </a:solidFill>
              </a:rPr>
              <a:t>: [Arg0 Big Fruit Co. ] </a:t>
            </a:r>
            <a:r>
              <a:rPr lang="en-US" sz="2200" b="1" dirty="0">
                <a:solidFill>
                  <a:schemeClr val="tx1"/>
                </a:solidFill>
              </a:rPr>
              <a:t>increased</a:t>
            </a:r>
            <a:r>
              <a:rPr lang="en-US" sz="2200" dirty="0">
                <a:solidFill>
                  <a:srgbClr val="0E7AA9"/>
                </a:solidFill>
              </a:rPr>
              <a:t> </a:t>
            </a:r>
            <a:r>
              <a:rPr lang="en-US" sz="2200" dirty="0">
                <a:solidFill>
                  <a:schemeClr val="accent1"/>
                </a:solidFill>
              </a:rPr>
              <a:t>[Arg1 the price of bananas].</a:t>
            </a:r>
            <a:br>
              <a:rPr lang="en-US" sz="2200" dirty="0">
                <a:solidFill>
                  <a:srgbClr val="0E7AA9"/>
                </a:solidFill>
              </a:rPr>
            </a:br>
            <a:r>
              <a:rPr lang="en-US" sz="2200" dirty="0"/>
              <a:t>Example 2</a:t>
            </a:r>
            <a:r>
              <a:rPr lang="en-US" sz="2200" dirty="0">
                <a:solidFill>
                  <a:srgbClr val="0E7AA9"/>
                </a:solidFill>
              </a:rPr>
              <a:t>: </a:t>
            </a:r>
            <a:r>
              <a:rPr lang="en-US" sz="2200" dirty="0">
                <a:solidFill>
                  <a:schemeClr val="accent1"/>
                </a:solidFill>
              </a:rPr>
              <a:t>[Arg1 The price of bananas] </a:t>
            </a:r>
            <a:r>
              <a:rPr lang="en-US" sz="2200" dirty="0">
                <a:solidFill>
                  <a:schemeClr val="tx1"/>
                </a:solidFill>
              </a:rPr>
              <a:t>was </a:t>
            </a:r>
            <a:r>
              <a:rPr lang="en-US" sz="2200" b="1" dirty="0">
                <a:solidFill>
                  <a:schemeClr val="tx1"/>
                </a:solidFill>
              </a:rPr>
              <a:t>increased</a:t>
            </a:r>
            <a:r>
              <a:rPr lang="en-US" sz="2200" dirty="0">
                <a:solidFill>
                  <a:schemeClr val="tx1"/>
                </a:solidFill>
              </a:rPr>
              <a:t> again </a:t>
            </a:r>
            <a:r>
              <a:rPr lang="en-US" sz="2200" dirty="0">
                <a:solidFill>
                  <a:srgbClr val="0E7AA9"/>
                </a:solidFill>
              </a:rPr>
              <a:t>[Arg0 by Big Fruit Co. ]</a:t>
            </a:r>
            <a:br>
              <a:rPr lang="en-US" sz="2200" dirty="0">
                <a:solidFill>
                  <a:srgbClr val="0E7AA9"/>
                </a:solidFill>
              </a:rPr>
            </a:br>
            <a:r>
              <a:rPr lang="en-US" sz="2200" dirty="0"/>
              <a:t>Example 3</a:t>
            </a:r>
            <a:r>
              <a:rPr lang="en-US" sz="2200" dirty="0">
                <a:solidFill>
                  <a:srgbClr val="0E7AA9"/>
                </a:solidFill>
              </a:rPr>
              <a:t>: </a:t>
            </a:r>
            <a:r>
              <a:rPr lang="en-US" sz="2200" dirty="0">
                <a:solidFill>
                  <a:schemeClr val="accent1"/>
                </a:solidFill>
              </a:rPr>
              <a:t>[Arg1 The price of bananas] </a:t>
            </a:r>
            <a:r>
              <a:rPr lang="en-US" sz="2200" b="1" dirty="0">
                <a:solidFill>
                  <a:schemeClr val="tx1"/>
                </a:solidFill>
              </a:rPr>
              <a:t>increased</a:t>
            </a:r>
            <a:r>
              <a:rPr lang="en-US" sz="2200" dirty="0">
                <a:solidFill>
                  <a:schemeClr val="tx1"/>
                </a:solidFill>
              </a:rPr>
              <a:t> </a:t>
            </a:r>
            <a:r>
              <a:rPr lang="en-US" sz="2200" dirty="0">
                <a:solidFill>
                  <a:srgbClr val="008000"/>
                </a:solidFill>
              </a:rPr>
              <a:t>[Arg2 5% ].</a:t>
            </a:r>
            <a:endParaRPr lang="en-US" sz="2400" dirty="0">
              <a:solidFill>
                <a:srgbClr val="008000"/>
              </a:solidFill>
            </a:endParaRPr>
          </a:p>
          <a:p>
            <a:endParaRPr lang="en-US" sz="2200" dirty="0"/>
          </a:p>
        </p:txBody>
      </p:sp>
    </p:spTree>
    <p:extLst>
      <p:ext uri="{BB962C8B-B14F-4D97-AF65-F5344CB8AC3E}">
        <p14:creationId xmlns:p14="http://schemas.microsoft.com/office/powerpoint/2010/main" val="6869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1BD5-0265-DA45-9628-EA131AFCE18A}"/>
              </a:ext>
            </a:extLst>
          </p:cNvPr>
          <p:cNvSpPr>
            <a:spLocks noGrp="1"/>
          </p:cNvSpPr>
          <p:nvPr>
            <p:ph type="title"/>
          </p:nvPr>
        </p:nvSpPr>
        <p:spPr/>
        <p:txBody>
          <a:bodyPr/>
          <a:lstStyle/>
          <a:p>
            <a:r>
              <a:rPr lang="en-US" dirty="0" err="1"/>
              <a:t>ArgMs</a:t>
            </a:r>
            <a:r>
              <a:rPr lang="en-US" dirty="0"/>
              <a:t> </a:t>
            </a:r>
          </a:p>
        </p:txBody>
      </p:sp>
      <p:sp>
        <p:nvSpPr>
          <p:cNvPr id="5" name="Content Placeholder 4">
            <a:extLst>
              <a:ext uri="{FF2B5EF4-FFF2-40B4-BE49-F238E27FC236}">
                <a16:creationId xmlns:a16="http://schemas.microsoft.com/office/drawing/2014/main" id="{150A50F8-CB35-2D41-AD71-D3A916D9F289}"/>
              </a:ext>
            </a:extLst>
          </p:cNvPr>
          <p:cNvSpPr>
            <a:spLocks noGrp="1"/>
          </p:cNvSpPr>
          <p:nvPr>
            <p:ph idx="1"/>
          </p:nvPr>
        </p:nvSpPr>
        <p:spPr/>
        <p:txBody>
          <a:bodyPr>
            <a:normAutofit/>
          </a:bodyPr>
          <a:lstStyle/>
          <a:p>
            <a:r>
              <a:rPr lang="en-US" sz="2200" dirty="0" err="1"/>
              <a:t>PropBank</a:t>
            </a:r>
            <a:r>
              <a:rPr lang="en-US" sz="2200" dirty="0"/>
              <a:t> also has a number of non-numbered arguments called </a:t>
            </a:r>
            <a:r>
              <a:rPr lang="en-US" sz="2200" dirty="0" err="1"/>
              <a:t>ArgMs</a:t>
            </a:r>
            <a:r>
              <a:rPr lang="en-US" sz="2200" dirty="0"/>
              <a:t>, which represent modification meanings. These are stable across predicates, so aren’t listed with each frame file</a:t>
            </a:r>
          </a:p>
        </p:txBody>
      </p:sp>
      <p:pic>
        <p:nvPicPr>
          <p:cNvPr id="6" name="Content Placeholder 3">
            <a:extLst>
              <a:ext uri="{FF2B5EF4-FFF2-40B4-BE49-F238E27FC236}">
                <a16:creationId xmlns:a16="http://schemas.microsoft.com/office/drawing/2014/main" id="{89BAC8B5-6285-B543-9FA6-5FE588D024A7}"/>
              </a:ext>
            </a:extLst>
          </p:cNvPr>
          <p:cNvPicPr>
            <a:picLocks noChangeAspect="1"/>
          </p:cNvPicPr>
          <p:nvPr/>
        </p:nvPicPr>
        <p:blipFill>
          <a:blip r:embed="rId2"/>
          <a:stretch>
            <a:fillRect/>
          </a:stretch>
        </p:blipFill>
        <p:spPr>
          <a:xfrm>
            <a:off x="685800" y="3249938"/>
            <a:ext cx="8253693" cy="2668694"/>
          </a:xfrm>
          <a:prstGeom prst="rect">
            <a:avLst/>
          </a:prstGeom>
        </p:spPr>
      </p:pic>
    </p:spTree>
    <p:extLst>
      <p:ext uri="{BB962C8B-B14F-4D97-AF65-F5344CB8AC3E}">
        <p14:creationId xmlns:p14="http://schemas.microsoft.com/office/powerpoint/2010/main" val="290954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FFC64-1D28-4543-B49E-FC5538D3E051}"/>
              </a:ext>
            </a:extLst>
          </p:cNvPr>
          <p:cNvSpPr>
            <a:spLocks noGrp="1"/>
          </p:cNvSpPr>
          <p:nvPr>
            <p:ph type="title"/>
          </p:nvPr>
        </p:nvSpPr>
        <p:spPr/>
        <p:txBody>
          <a:bodyPr/>
          <a:lstStyle/>
          <a:p>
            <a:r>
              <a:rPr lang="en-US" dirty="0" err="1"/>
              <a:t>FrameNet</a:t>
            </a:r>
            <a:endParaRPr lang="en-US" dirty="0"/>
          </a:p>
        </p:txBody>
      </p:sp>
      <p:sp>
        <p:nvSpPr>
          <p:cNvPr id="3" name="Content Placeholder 2">
            <a:extLst>
              <a:ext uri="{FF2B5EF4-FFF2-40B4-BE49-F238E27FC236}">
                <a16:creationId xmlns:a16="http://schemas.microsoft.com/office/drawing/2014/main" id="{A65F4A07-657A-7441-9F92-4E687BFA4717}"/>
              </a:ext>
            </a:extLst>
          </p:cNvPr>
          <p:cNvSpPr>
            <a:spLocks noGrp="1"/>
          </p:cNvSpPr>
          <p:nvPr>
            <p:ph idx="1"/>
          </p:nvPr>
        </p:nvSpPr>
        <p:spPr/>
        <p:txBody>
          <a:bodyPr>
            <a:normAutofit/>
          </a:bodyPr>
          <a:lstStyle/>
          <a:p>
            <a:r>
              <a:rPr lang="en-US" dirty="0">
                <a:solidFill>
                  <a:srgbClr val="0E7AA9"/>
                </a:solidFill>
              </a:rPr>
              <a:t>I</a:t>
            </a:r>
            <a:r>
              <a:rPr lang="en-US" dirty="0">
                <a:solidFill>
                  <a:schemeClr val="tx1"/>
                </a:solidFill>
              </a:rPr>
              <a:t>n order to make semantic inferences about price increase events, we want to make the connection across many different verbs, not just the verb </a:t>
            </a:r>
            <a:r>
              <a:rPr lang="en-US" b="1" dirty="0">
                <a:solidFill>
                  <a:schemeClr val="tx1"/>
                </a:solidFill>
              </a:rPr>
              <a:t>increase. </a:t>
            </a:r>
            <a:endParaRPr lang="en-US" dirty="0">
              <a:solidFill>
                <a:schemeClr val="tx1"/>
              </a:solidFill>
            </a:endParaRPr>
          </a:p>
          <a:p>
            <a:br>
              <a:rPr lang="en-US" dirty="0">
                <a:solidFill>
                  <a:srgbClr val="0E7AA9"/>
                </a:solidFill>
              </a:rPr>
            </a:br>
            <a:r>
              <a:rPr lang="en-US" dirty="0"/>
              <a:t>Example 1</a:t>
            </a:r>
            <a:r>
              <a:rPr lang="en-US" dirty="0">
                <a:solidFill>
                  <a:srgbClr val="0E7AA9"/>
                </a:solidFill>
              </a:rPr>
              <a:t>: </a:t>
            </a:r>
            <a:r>
              <a:rPr lang="en-US" dirty="0">
                <a:solidFill>
                  <a:schemeClr val="accent1"/>
                </a:solidFill>
              </a:rPr>
              <a:t>[Arg1 The price of bananas] </a:t>
            </a:r>
            <a:r>
              <a:rPr lang="en-US" b="1" dirty="0">
                <a:solidFill>
                  <a:schemeClr val="tx1"/>
                </a:solidFill>
              </a:rPr>
              <a:t>increased</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2</a:t>
            </a:r>
            <a:r>
              <a:rPr lang="en-US" dirty="0">
                <a:solidFill>
                  <a:srgbClr val="0E7AA9"/>
                </a:solidFill>
              </a:rPr>
              <a:t>: </a:t>
            </a:r>
            <a:r>
              <a:rPr lang="en-US" dirty="0">
                <a:solidFill>
                  <a:schemeClr val="accent1"/>
                </a:solidFill>
              </a:rPr>
              <a:t>[Arg1 The price of bananas] </a:t>
            </a:r>
            <a:r>
              <a:rPr lang="en-US" b="1" dirty="0">
                <a:solidFill>
                  <a:schemeClr val="tx1"/>
                </a:solidFill>
              </a:rPr>
              <a:t>rose</a:t>
            </a:r>
            <a:r>
              <a:rPr lang="en-US" dirty="0">
                <a:solidFill>
                  <a:schemeClr val="tx1"/>
                </a:solidFill>
              </a:rPr>
              <a:t> </a:t>
            </a:r>
            <a:r>
              <a:rPr lang="en-US" dirty="0">
                <a:solidFill>
                  <a:srgbClr val="008000"/>
                </a:solidFill>
              </a:rPr>
              <a:t>[Arg2 5% ].</a:t>
            </a:r>
            <a:r>
              <a:rPr lang="en-US" dirty="0">
                <a:solidFill>
                  <a:srgbClr val="0E7AA9"/>
                </a:solidFill>
              </a:rPr>
              <a:t> </a:t>
            </a:r>
            <a:br>
              <a:rPr lang="en-US" dirty="0">
                <a:solidFill>
                  <a:srgbClr val="0E7AA9"/>
                </a:solidFill>
              </a:rPr>
            </a:br>
            <a:r>
              <a:rPr lang="en-US" dirty="0"/>
              <a:t>Example 3</a:t>
            </a:r>
            <a:r>
              <a:rPr lang="en-US" dirty="0">
                <a:solidFill>
                  <a:srgbClr val="0E7AA9"/>
                </a:solidFill>
              </a:rPr>
              <a:t>: </a:t>
            </a:r>
            <a:r>
              <a:rPr lang="en-US" dirty="0"/>
              <a:t>There has been a</a:t>
            </a:r>
            <a:r>
              <a:rPr lang="en-US" dirty="0">
                <a:solidFill>
                  <a:schemeClr val="tx1"/>
                </a:solidFill>
              </a:rPr>
              <a:t> </a:t>
            </a:r>
            <a:r>
              <a:rPr lang="en-US" dirty="0">
                <a:solidFill>
                  <a:srgbClr val="008000"/>
                </a:solidFill>
              </a:rPr>
              <a:t>[Arg2 5% ] </a:t>
            </a:r>
            <a:r>
              <a:rPr lang="en-US" b="1" dirty="0">
                <a:solidFill>
                  <a:schemeClr val="tx1"/>
                </a:solidFill>
              </a:rPr>
              <a:t>rise </a:t>
            </a:r>
            <a:r>
              <a:rPr lang="en-US" dirty="0">
                <a:solidFill>
                  <a:schemeClr val="tx1"/>
                </a:solidFill>
              </a:rPr>
              <a:t>in</a:t>
            </a:r>
            <a:r>
              <a:rPr lang="en-US" dirty="0">
                <a:solidFill>
                  <a:srgbClr val="008000"/>
                </a:solidFill>
              </a:rPr>
              <a:t> </a:t>
            </a:r>
            <a:r>
              <a:rPr lang="en-US" dirty="0">
                <a:solidFill>
                  <a:schemeClr val="accent1"/>
                </a:solidFill>
              </a:rPr>
              <a:t>[Arg1 the price of bananas] </a:t>
            </a:r>
            <a:endParaRPr lang="en-US" dirty="0">
              <a:solidFill>
                <a:srgbClr val="008000"/>
              </a:solidFill>
            </a:endParaRPr>
          </a:p>
          <a:p>
            <a:r>
              <a:rPr lang="en-US" dirty="0" err="1"/>
              <a:t>FrameNet</a:t>
            </a:r>
            <a:r>
              <a:rPr lang="en-US" dirty="0"/>
              <a:t> is another Semantic Role Labeling project that attempts to address just these kinds of problems. </a:t>
            </a:r>
          </a:p>
          <a:p>
            <a:r>
              <a:rPr lang="en-US" dirty="0" err="1"/>
              <a:t>PropBank</a:t>
            </a:r>
            <a:r>
              <a:rPr lang="en-US" dirty="0"/>
              <a:t> labels roles specific to an individual verb, and </a:t>
            </a:r>
            <a:r>
              <a:rPr lang="en-US" dirty="0" err="1"/>
              <a:t>FrameNet</a:t>
            </a:r>
            <a:r>
              <a:rPr lang="en-US" dirty="0"/>
              <a:t> labels roles are specific to a</a:t>
            </a:r>
            <a:r>
              <a:rPr lang="en-US" b="1" dirty="0"/>
              <a:t> frame</a:t>
            </a:r>
            <a:r>
              <a:rPr lang="en-US" dirty="0"/>
              <a:t>.</a:t>
            </a:r>
          </a:p>
          <a:p>
            <a:endParaRPr lang="en-US" dirty="0"/>
          </a:p>
        </p:txBody>
      </p:sp>
    </p:spTree>
    <p:extLst>
      <p:ext uri="{BB962C8B-B14F-4D97-AF65-F5344CB8AC3E}">
        <p14:creationId xmlns:p14="http://schemas.microsoft.com/office/powerpoint/2010/main" val="146653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F4B1-37F0-6649-986E-04D8D1902B0A}"/>
              </a:ext>
            </a:extLst>
          </p:cNvPr>
          <p:cNvSpPr>
            <a:spLocks noGrp="1"/>
          </p:cNvSpPr>
          <p:nvPr>
            <p:ph type="title"/>
          </p:nvPr>
        </p:nvSpPr>
        <p:spPr/>
        <p:txBody>
          <a:bodyPr/>
          <a:lstStyle/>
          <a:p>
            <a:r>
              <a:rPr lang="en-US" dirty="0"/>
              <a:t>Frames</a:t>
            </a:r>
          </a:p>
        </p:txBody>
      </p:sp>
      <p:sp>
        <p:nvSpPr>
          <p:cNvPr id="3" name="Content Placeholder 2">
            <a:extLst>
              <a:ext uri="{FF2B5EF4-FFF2-40B4-BE49-F238E27FC236}">
                <a16:creationId xmlns:a16="http://schemas.microsoft.com/office/drawing/2014/main" id="{E0DFF00D-E1C3-B94A-B6AE-342AE2144C40}"/>
              </a:ext>
            </a:extLst>
          </p:cNvPr>
          <p:cNvSpPr>
            <a:spLocks noGrp="1"/>
          </p:cNvSpPr>
          <p:nvPr>
            <p:ph idx="1"/>
          </p:nvPr>
        </p:nvSpPr>
        <p:spPr/>
        <p:txBody>
          <a:bodyPr/>
          <a:lstStyle/>
          <a:p>
            <a:r>
              <a:rPr lang="en-US" dirty="0"/>
              <a:t>What is a frame? Consider the following set of words: </a:t>
            </a:r>
          </a:p>
          <a:p>
            <a:r>
              <a:rPr lang="en-US" i="1" dirty="0"/>
              <a:t>reservation, flight, travel, buy, price, cost, fare, rates, plane </a:t>
            </a:r>
            <a:endParaRPr lang="en-US" dirty="0"/>
          </a:p>
          <a:p>
            <a:r>
              <a:rPr lang="en-US" dirty="0"/>
              <a:t>They form coherent chunk of common-sense background information concerning air travel.  The background knowledge that unites these words a </a:t>
            </a:r>
            <a:r>
              <a:rPr lang="en-US" b="1" dirty="0"/>
              <a:t>frame</a:t>
            </a:r>
            <a:r>
              <a:rPr lang="en-US" dirty="0"/>
              <a:t>.  </a:t>
            </a:r>
          </a:p>
          <a:p>
            <a:r>
              <a:rPr lang="en-US" dirty="0"/>
              <a:t>The idea that groups of words are defined with respect to some back- ground information is widespread in AI and cognitive science.  Similar to the notion of a </a:t>
            </a:r>
            <a:r>
              <a:rPr lang="en-US" b="1" dirty="0"/>
              <a:t>script</a:t>
            </a:r>
            <a:r>
              <a:rPr lang="en-US" dirty="0"/>
              <a:t> that we saw before. </a:t>
            </a:r>
          </a:p>
          <a:p>
            <a:endParaRPr lang="en-US" dirty="0"/>
          </a:p>
          <a:p>
            <a:endParaRPr lang="en-US" dirty="0"/>
          </a:p>
          <a:p>
            <a:endParaRPr lang="en-US" dirty="0"/>
          </a:p>
        </p:txBody>
      </p:sp>
    </p:spTree>
    <p:extLst>
      <p:ext uri="{BB962C8B-B14F-4D97-AF65-F5344CB8AC3E}">
        <p14:creationId xmlns:p14="http://schemas.microsoft.com/office/powerpoint/2010/main" val="402765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CCF5-7364-E14D-AA9E-ABDD4DC67031}"/>
              </a:ext>
            </a:extLst>
          </p:cNvPr>
          <p:cNvSpPr>
            <a:spLocks noGrp="1"/>
          </p:cNvSpPr>
          <p:nvPr>
            <p:ph type="title"/>
          </p:nvPr>
        </p:nvSpPr>
        <p:spPr/>
        <p:txBody>
          <a:bodyPr/>
          <a:lstStyle/>
          <a:p>
            <a:r>
              <a:rPr lang="en-US" dirty="0"/>
              <a:t>Frame Elements</a:t>
            </a:r>
          </a:p>
        </p:txBody>
      </p:sp>
      <p:pic>
        <p:nvPicPr>
          <p:cNvPr id="4" name="Content Placeholder 3">
            <a:extLst>
              <a:ext uri="{FF2B5EF4-FFF2-40B4-BE49-F238E27FC236}">
                <a16:creationId xmlns:a16="http://schemas.microsoft.com/office/drawing/2014/main" id="{CA5E4DC7-9DAD-3241-9D14-356B51B0EB7F}"/>
              </a:ext>
            </a:extLst>
          </p:cNvPr>
          <p:cNvPicPr>
            <a:picLocks noGrp="1" noChangeAspect="1"/>
          </p:cNvPicPr>
          <p:nvPr>
            <p:ph idx="1"/>
          </p:nvPr>
        </p:nvPicPr>
        <p:blipFill>
          <a:blip r:embed="rId2"/>
          <a:stretch>
            <a:fillRect/>
          </a:stretch>
        </p:blipFill>
        <p:spPr>
          <a:xfrm>
            <a:off x="471268" y="1938456"/>
            <a:ext cx="8247184" cy="4267200"/>
          </a:xfrm>
          <a:prstGeom prst="rect">
            <a:avLst/>
          </a:prstGeom>
        </p:spPr>
      </p:pic>
      <p:sp>
        <p:nvSpPr>
          <p:cNvPr id="5" name="Rectangle 4">
            <a:extLst>
              <a:ext uri="{FF2B5EF4-FFF2-40B4-BE49-F238E27FC236}">
                <a16:creationId xmlns:a16="http://schemas.microsoft.com/office/drawing/2014/main" id="{43EC0E7A-7910-C448-BE1F-FD65D6599E2E}"/>
              </a:ext>
            </a:extLst>
          </p:cNvPr>
          <p:cNvSpPr/>
          <p:nvPr/>
        </p:nvSpPr>
        <p:spPr>
          <a:xfrm>
            <a:off x="2491175" y="6355952"/>
            <a:ext cx="4207370" cy="430887"/>
          </a:xfrm>
          <a:prstGeom prst="rect">
            <a:avLst/>
          </a:prstGeom>
        </p:spPr>
        <p:txBody>
          <a:bodyPr wrap="none">
            <a:spAutoFit/>
          </a:bodyPr>
          <a:lstStyle/>
          <a:p>
            <a:r>
              <a:rPr lang="en-US" sz="2200" dirty="0">
                <a:latin typeface="NimbusRomNo9L"/>
              </a:rPr>
              <a:t>Frame: </a:t>
            </a:r>
            <a:r>
              <a:rPr lang="en-US" sz="2200" b="1" dirty="0">
                <a:latin typeface="NimbusRomNo9L"/>
              </a:rPr>
              <a:t>Change position on a scale </a:t>
            </a:r>
            <a:endParaRPr lang="en-US" sz="2200" b="1" dirty="0"/>
          </a:p>
        </p:txBody>
      </p:sp>
    </p:spTree>
    <p:extLst>
      <p:ext uri="{BB962C8B-B14F-4D97-AF65-F5344CB8AC3E}">
        <p14:creationId xmlns:p14="http://schemas.microsoft.com/office/powerpoint/2010/main" val="9779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B8A6-385B-0F4B-ABA8-FF60F2EDF6D6}"/>
              </a:ext>
            </a:extLst>
          </p:cNvPr>
          <p:cNvSpPr>
            <a:spLocks noGrp="1"/>
          </p:cNvSpPr>
          <p:nvPr>
            <p:ph type="title"/>
          </p:nvPr>
        </p:nvSpPr>
        <p:spPr/>
        <p:txBody>
          <a:bodyPr/>
          <a:lstStyle/>
          <a:p>
            <a:r>
              <a:rPr lang="en-US" dirty="0"/>
              <a:t>Lexical Units</a:t>
            </a:r>
          </a:p>
        </p:txBody>
      </p:sp>
      <p:pic>
        <p:nvPicPr>
          <p:cNvPr id="4" name="Picture 3">
            <a:extLst>
              <a:ext uri="{FF2B5EF4-FFF2-40B4-BE49-F238E27FC236}">
                <a16:creationId xmlns:a16="http://schemas.microsoft.com/office/drawing/2014/main" id="{EBC33266-3583-544D-A4F9-4B07F4369D7C}"/>
              </a:ext>
            </a:extLst>
          </p:cNvPr>
          <p:cNvPicPr>
            <a:picLocks noChangeAspect="1"/>
          </p:cNvPicPr>
          <p:nvPr/>
        </p:nvPicPr>
        <p:blipFill>
          <a:blip r:embed="rId2"/>
          <a:stretch>
            <a:fillRect/>
          </a:stretch>
        </p:blipFill>
        <p:spPr>
          <a:xfrm>
            <a:off x="1295400" y="2590800"/>
            <a:ext cx="6387084" cy="2263140"/>
          </a:xfrm>
          <a:prstGeom prst="rect">
            <a:avLst/>
          </a:prstGeom>
        </p:spPr>
      </p:pic>
      <p:sp>
        <p:nvSpPr>
          <p:cNvPr id="5" name="Rectangle 4">
            <a:extLst>
              <a:ext uri="{FF2B5EF4-FFF2-40B4-BE49-F238E27FC236}">
                <a16:creationId xmlns:a16="http://schemas.microsoft.com/office/drawing/2014/main" id="{F19B7675-85D0-F345-92A6-394AFDECDAB5}"/>
              </a:ext>
            </a:extLst>
          </p:cNvPr>
          <p:cNvSpPr/>
          <p:nvPr/>
        </p:nvSpPr>
        <p:spPr>
          <a:xfrm>
            <a:off x="685800" y="5491935"/>
            <a:ext cx="7282506" cy="430887"/>
          </a:xfrm>
          <a:prstGeom prst="rect">
            <a:avLst/>
          </a:prstGeom>
        </p:spPr>
        <p:txBody>
          <a:bodyPr wrap="none">
            <a:spAutoFit/>
          </a:bodyPr>
          <a:lstStyle/>
          <a:p>
            <a:r>
              <a:rPr lang="en-US" sz="2200" dirty="0">
                <a:latin typeface="NimbusRomNo9L"/>
              </a:rPr>
              <a:t>Lexical Units that trigger the </a:t>
            </a:r>
            <a:r>
              <a:rPr lang="en-US" sz="2200" b="1" dirty="0">
                <a:latin typeface="NimbusRomNo9L"/>
              </a:rPr>
              <a:t>change position on a scale </a:t>
            </a:r>
            <a:r>
              <a:rPr lang="en-US" sz="2200" dirty="0">
                <a:latin typeface="NimbusRomNo9L"/>
              </a:rPr>
              <a:t>frame</a:t>
            </a:r>
            <a:endParaRPr lang="en-US" sz="2200" b="1" dirty="0"/>
          </a:p>
        </p:txBody>
      </p:sp>
    </p:spTree>
    <p:extLst>
      <p:ext uri="{BB962C8B-B14F-4D97-AF65-F5344CB8AC3E}">
        <p14:creationId xmlns:p14="http://schemas.microsoft.com/office/powerpoint/2010/main" val="395635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Semantic Role Labeling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20</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EB4408-B93B-494D-B8F7-74470EDFEDA6}"/>
              </a:ext>
            </a:extLst>
          </p:cNvPr>
          <p:cNvPicPr>
            <a:picLocks noChangeAspect="1"/>
          </p:cNvPicPr>
          <p:nvPr/>
        </p:nvPicPr>
        <p:blipFill>
          <a:blip r:embed="rId2"/>
          <a:stretch>
            <a:fillRect/>
          </a:stretch>
        </p:blipFill>
        <p:spPr>
          <a:xfrm>
            <a:off x="533400" y="76200"/>
            <a:ext cx="8077200" cy="12577843"/>
          </a:xfrm>
          <a:prstGeom prst="rect">
            <a:avLst/>
          </a:prstGeom>
        </p:spPr>
      </p:pic>
    </p:spTree>
    <p:extLst>
      <p:ext uri="{BB962C8B-B14F-4D97-AF65-F5344CB8AC3E}">
        <p14:creationId xmlns:p14="http://schemas.microsoft.com/office/powerpoint/2010/main" val="2910759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72C7-0493-1F43-AA7A-C0097580C26F}"/>
              </a:ext>
            </a:extLst>
          </p:cNvPr>
          <p:cNvSpPr>
            <a:spLocks noGrp="1"/>
          </p:cNvSpPr>
          <p:nvPr>
            <p:ph type="title"/>
          </p:nvPr>
        </p:nvSpPr>
        <p:spPr/>
        <p:txBody>
          <a:bodyPr/>
          <a:lstStyle/>
          <a:p>
            <a:r>
              <a:rPr lang="en-US" dirty="0"/>
              <a:t>Semantic Role Labeling </a:t>
            </a:r>
          </a:p>
        </p:txBody>
      </p:sp>
      <p:sp>
        <p:nvSpPr>
          <p:cNvPr id="3" name="Content Placeholder 2">
            <a:extLst>
              <a:ext uri="{FF2B5EF4-FFF2-40B4-BE49-F238E27FC236}">
                <a16:creationId xmlns:a16="http://schemas.microsoft.com/office/drawing/2014/main" id="{1E64135B-EC3E-B14A-A7B5-880673F95C3E}"/>
              </a:ext>
            </a:extLst>
          </p:cNvPr>
          <p:cNvSpPr>
            <a:spLocks noGrp="1"/>
          </p:cNvSpPr>
          <p:nvPr>
            <p:ph idx="1"/>
          </p:nvPr>
        </p:nvSpPr>
        <p:spPr/>
        <p:txBody>
          <a:bodyPr>
            <a:normAutofit/>
          </a:bodyPr>
          <a:lstStyle/>
          <a:p>
            <a:r>
              <a:rPr lang="en-US" sz="2200" dirty="0"/>
              <a:t>SRL is the task of automatically finding the semantic roles of each argument of each predicate in a sentence. </a:t>
            </a:r>
          </a:p>
          <a:p>
            <a:r>
              <a:rPr lang="en-US" sz="2200" dirty="0"/>
              <a:t>Most state-of-the-art approaches to SRL use supervised machine learning, with </a:t>
            </a:r>
            <a:r>
              <a:rPr lang="en-US" sz="2200" dirty="0" err="1"/>
              <a:t>FrameNet</a:t>
            </a:r>
            <a:r>
              <a:rPr lang="en-US" sz="2200" dirty="0"/>
              <a:t> and </a:t>
            </a:r>
            <a:r>
              <a:rPr lang="en-US" sz="2200" dirty="0" err="1"/>
              <a:t>PropBank</a:t>
            </a:r>
            <a:r>
              <a:rPr lang="en-US" sz="2200" dirty="0"/>
              <a:t> providing training and test sets and defining what counts as a predicate and what the roles are.</a:t>
            </a:r>
          </a:p>
        </p:txBody>
      </p:sp>
    </p:spTree>
    <p:extLst>
      <p:ext uri="{BB962C8B-B14F-4D97-AF65-F5344CB8AC3E}">
        <p14:creationId xmlns:p14="http://schemas.microsoft.com/office/powerpoint/2010/main" val="33787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5E96-4992-E24A-8A6B-516B469739B3}"/>
              </a:ext>
            </a:extLst>
          </p:cNvPr>
          <p:cNvSpPr>
            <a:spLocks noGrp="1"/>
          </p:cNvSpPr>
          <p:nvPr>
            <p:ph type="title"/>
          </p:nvPr>
        </p:nvSpPr>
        <p:spPr/>
        <p:txBody>
          <a:bodyPr>
            <a:normAutofit/>
          </a:bodyPr>
          <a:lstStyle/>
          <a:p>
            <a:r>
              <a:rPr lang="en-US" dirty="0"/>
              <a:t>Primitive Decomposition of Predicates </a:t>
            </a:r>
          </a:p>
        </p:txBody>
      </p:sp>
      <p:sp>
        <p:nvSpPr>
          <p:cNvPr id="3" name="Content Placeholder 2">
            <a:extLst>
              <a:ext uri="{FF2B5EF4-FFF2-40B4-BE49-F238E27FC236}">
                <a16:creationId xmlns:a16="http://schemas.microsoft.com/office/drawing/2014/main" id="{53E28D86-9DBB-8747-854C-DF8F768E1640}"/>
              </a:ext>
            </a:extLst>
          </p:cNvPr>
          <p:cNvSpPr>
            <a:spLocks noGrp="1"/>
          </p:cNvSpPr>
          <p:nvPr>
            <p:ph idx="1"/>
          </p:nvPr>
        </p:nvSpPr>
        <p:spPr/>
        <p:txBody>
          <a:bodyPr/>
          <a:lstStyle/>
          <a:p>
            <a:r>
              <a:rPr lang="en-US" dirty="0"/>
              <a:t>One way of thinking about semantic is that they help us define the roles that arguments play in a </a:t>
            </a:r>
            <a:r>
              <a:rPr lang="en-US" b="1" dirty="0" err="1"/>
              <a:t>decompositional</a:t>
            </a:r>
            <a:r>
              <a:rPr lang="en-US" dirty="0"/>
              <a:t> way, based on finite lists of thematic roles.</a:t>
            </a:r>
          </a:p>
          <a:p>
            <a:pPr marL="457200" indent="-457200">
              <a:buFont typeface="+mj-lt"/>
              <a:buAutoNum type="arabicPeriod"/>
            </a:pPr>
            <a:r>
              <a:rPr lang="en-US" dirty="0"/>
              <a:t>Jim killed his philodendron.</a:t>
            </a:r>
            <a:br>
              <a:rPr lang="en-US" dirty="0"/>
            </a:br>
            <a:r>
              <a:rPr lang="en-US" dirty="0"/>
              <a:t>Jim did something to cause his philodendron to become not alive.</a:t>
            </a:r>
            <a:br>
              <a:rPr lang="en-US" dirty="0"/>
            </a:br>
            <a:br>
              <a:rPr lang="en-US" dirty="0"/>
            </a:br>
            <a:r>
              <a:rPr lang="en-US" dirty="0"/>
              <a:t>KILL(</a:t>
            </a:r>
            <a:r>
              <a:rPr lang="en-US" dirty="0" err="1"/>
              <a:t>x,y</a:t>
            </a:r>
            <a:r>
              <a:rPr lang="en-US" dirty="0"/>
              <a:t>) ⇔ CAUSE(x, BECOME(NOT(ALIVE(y)))) </a:t>
            </a:r>
          </a:p>
          <a:p>
            <a:pPr marL="457200" indent="-457200">
              <a:buFont typeface="+mj-lt"/>
              <a:buAutoNum type="arabicPeriod"/>
            </a:pPr>
            <a:r>
              <a:rPr lang="en-US" dirty="0"/>
              <a:t>John opened the door. ⇒ CAUSE(John, BECOME(OPEN(door))) </a:t>
            </a:r>
          </a:p>
          <a:p>
            <a:pPr marL="457200" indent="-457200">
              <a:buFont typeface="+mj-lt"/>
              <a:buAutoNum type="arabicPeriod"/>
            </a:pPr>
            <a:r>
              <a:rPr lang="en-US" dirty="0"/>
              <a:t>The door opened. ⇒ BECOME(OPEN(door))</a:t>
            </a:r>
          </a:p>
          <a:p>
            <a:pPr marL="0" indent="0">
              <a:buNone/>
            </a:pPr>
            <a:endParaRPr lang="en-US" dirty="0"/>
          </a:p>
          <a:p>
            <a:pPr marL="0" indent="0">
              <a:buNone/>
            </a:pPr>
            <a:r>
              <a:rPr lang="en-US" dirty="0"/>
              <a:t>The door is open. ⇒ OPEN(door) </a:t>
            </a:r>
          </a:p>
          <a:p>
            <a:endParaRPr lang="en-US" dirty="0"/>
          </a:p>
        </p:txBody>
      </p:sp>
    </p:spTree>
    <p:extLst>
      <p:ext uri="{BB962C8B-B14F-4D97-AF65-F5344CB8AC3E}">
        <p14:creationId xmlns:p14="http://schemas.microsoft.com/office/powerpoint/2010/main" val="77236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B89CC-6E3C-5C47-9228-BD48D0B9AD58}"/>
              </a:ext>
            </a:extLst>
          </p:cNvPr>
          <p:cNvSpPr>
            <a:spLocks noGrp="1"/>
          </p:cNvSpPr>
          <p:nvPr>
            <p:ph type="title"/>
          </p:nvPr>
        </p:nvSpPr>
        <p:spPr/>
        <p:txBody>
          <a:bodyPr>
            <a:normAutofit/>
          </a:bodyPr>
          <a:lstStyle/>
          <a:p>
            <a:r>
              <a:rPr lang="en-US" dirty="0"/>
              <a:t>Conceptual dependency primitives </a:t>
            </a:r>
          </a:p>
        </p:txBody>
      </p:sp>
      <p:pic>
        <p:nvPicPr>
          <p:cNvPr id="4" name="Content Placeholder 3">
            <a:extLst>
              <a:ext uri="{FF2B5EF4-FFF2-40B4-BE49-F238E27FC236}">
                <a16:creationId xmlns:a16="http://schemas.microsoft.com/office/drawing/2014/main" id="{99271334-5103-9D43-A349-5BBD9C86704C}"/>
              </a:ext>
            </a:extLst>
          </p:cNvPr>
          <p:cNvPicPr>
            <a:picLocks noGrp="1" noChangeAspect="1"/>
          </p:cNvPicPr>
          <p:nvPr>
            <p:ph idx="1"/>
          </p:nvPr>
        </p:nvPicPr>
        <p:blipFill>
          <a:blip r:embed="rId2"/>
          <a:stretch>
            <a:fillRect/>
          </a:stretch>
        </p:blipFill>
        <p:spPr>
          <a:xfrm>
            <a:off x="609600" y="2057400"/>
            <a:ext cx="8282593" cy="3970773"/>
          </a:xfrm>
          <a:prstGeom prst="rect">
            <a:avLst/>
          </a:prstGeom>
        </p:spPr>
      </p:pic>
    </p:spTree>
    <p:extLst>
      <p:ext uri="{BB962C8B-B14F-4D97-AF65-F5344CB8AC3E}">
        <p14:creationId xmlns:p14="http://schemas.microsoft.com/office/powerpoint/2010/main" val="21973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DFF4-C895-8C46-80AE-85B42B446916}"/>
              </a:ext>
            </a:extLst>
          </p:cNvPr>
          <p:cNvSpPr>
            <a:spLocks noGrp="1"/>
          </p:cNvSpPr>
          <p:nvPr>
            <p:ph type="title"/>
          </p:nvPr>
        </p:nvSpPr>
        <p:spPr/>
        <p:txBody>
          <a:bodyPr/>
          <a:lstStyle/>
          <a:p>
            <a:r>
              <a:rPr lang="en-US" dirty="0"/>
              <a:t>Neo-</a:t>
            </a:r>
            <a:r>
              <a:rPr lang="en-US" dirty="0" err="1"/>
              <a:t>Davidsonian</a:t>
            </a:r>
            <a:r>
              <a:rPr lang="en-US" dirty="0"/>
              <a:t> Event with </a:t>
            </a:r>
            <a:r>
              <a:rPr lang="en-US" dirty="0" err="1"/>
              <a:t>Primatives</a:t>
            </a:r>
            <a:endParaRPr lang="en-US" dirty="0"/>
          </a:p>
        </p:txBody>
      </p:sp>
      <p:sp>
        <p:nvSpPr>
          <p:cNvPr id="3" name="Content Placeholder 2">
            <a:extLst>
              <a:ext uri="{FF2B5EF4-FFF2-40B4-BE49-F238E27FC236}">
                <a16:creationId xmlns:a16="http://schemas.microsoft.com/office/drawing/2014/main" id="{10B72D82-DAB0-D34E-9D91-44A519845097}"/>
              </a:ext>
            </a:extLst>
          </p:cNvPr>
          <p:cNvSpPr>
            <a:spLocks noGrp="1"/>
          </p:cNvSpPr>
          <p:nvPr>
            <p:ph idx="1"/>
          </p:nvPr>
        </p:nvSpPr>
        <p:spPr/>
        <p:txBody>
          <a:bodyPr>
            <a:normAutofit/>
          </a:bodyPr>
          <a:lstStyle/>
          <a:p>
            <a:r>
              <a:rPr lang="en-US" sz="2200" dirty="0"/>
              <a:t>The waiter brought Mary the check. </a:t>
            </a:r>
          </a:p>
          <a:p>
            <a:r>
              <a:rPr lang="en-US" sz="2200" dirty="0"/>
              <a:t>∃</a:t>
            </a:r>
            <a:r>
              <a:rPr lang="en-US" sz="2200" i="1" dirty="0" err="1"/>
              <a:t>x</a:t>
            </a:r>
            <a:r>
              <a:rPr lang="en-US" sz="2200" dirty="0" err="1"/>
              <a:t>,</a:t>
            </a:r>
            <a:r>
              <a:rPr lang="en-US" sz="2200" i="1" dirty="0" err="1"/>
              <a:t>y</a:t>
            </a:r>
            <a:r>
              <a:rPr lang="en-US" sz="2200" i="1" dirty="0"/>
              <a:t> </a:t>
            </a:r>
            <a:r>
              <a:rPr lang="en-US" sz="2200" i="1" dirty="0" err="1"/>
              <a:t>Atrans</a:t>
            </a:r>
            <a:r>
              <a:rPr lang="en-US" sz="2200" dirty="0"/>
              <a:t>(</a:t>
            </a:r>
            <a:r>
              <a:rPr lang="en-US" sz="2200" i="1" dirty="0"/>
              <a:t>x</a:t>
            </a:r>
            <a:r>
              <a:rPr lang="en-US" sz="2200" dirty="0"/>
              <a:t>)∧</a:t>
            </a:r>
            <a:r>
              <a:rPr lang="en-US" sz="2200" i="1" dirty="0"/>
              <a:t>Actor</a:t>
            </a:r>
            <a:r>
              <a:rPr lang="en-US" sz="2200" dirty="0"/>
              <a:t>(</a:t>
            </a:r>
            <a:r>
              <a:rPr lang="en-US" sz="2200" i="1" dirty="0" err="1"/>
              <a:t>x</a:t>
            </a:r>
            <a:r>
              <a:rPr lang="en-US" sz="2200" dirty="0" err="1"/>
              <a:t>,</a:t>
            </a:r>
            <a:r>
              <a:rPr lang="en-US" sz="2200" i="1" dirty="0" err="1"/>
              <a:t>Waiter</a:t>
            </a:r>
            <a:r>
              <a:rPr lang="en-US" sz="2200" dirty="0"/>
              <a:t>)∧</a:t>
            </a:r>
            <a:r>
              <a:rPr lang="en-US" sz="2200" i="1" dirty="0"/>
              <a:t>Object</a:t>
            </a:r>
            <a:r>
              <a:rPr lang="en-US" sz="2200" dirty="0"/>
              <a:t>(</a:t>
            </a:r>
            <a:r>
              <a:rPr lang="en-US" sz="2200" i="1" dirty="0" err="1"/>
              <a:t>x</a:t>
            </a:r>
            <a:r>
              <a:rPr lang="en-US" sz="2200" dirty="0" err="1"/>
              <a:t>,</a:t>
            </a:r>
            <a:r>
              <a:rPr lang="en-US" sz="2200" i="1" dirty="0" err="1"/>
              <a:t>Check</a:t>
            </a:r>
            <a:r>
              <a:rPr lang="en-US" sz="2200" dirty="0"/>
              <a:t>)∧</a:t>
            </a:r>
            <a:r>
              <a:rPr lang="en-US" sz="2200" i="1" dirty="0"/>
              <a:t>To</a:t>
            </a:r>
            <a:r>
              <a:rPr lang="en-US" sz="2200" dirty="0"/>
              <a:t>(</a:t>
            </a:r>
            <a:r>
              <a:rPr lang="en-US" sz="2200" i="1" dirty="0" err="1"/>
              <a:t>x</a:t>
            </a:r>
            <a:r>
              <a:rPr lang="en-US" sz="2200" dirty="0" err="1"/>
              <a:t>,</a:t>
            </a:r>
            <a:r>
              <a:rPr lang="en-US" sz="2200" i="1" dirty="0" err="1"/>
              <a:t>Mary</a:t>
            </a:r>
            <a:r>
              <a:rPr lang="en-US" sz="2200" dirty="0"/>
              <a:t>) ∧</a:t>
            </a:r>
            <a:r>
              <a:rPr lang="en-US" sz="2200" i="1" dirty="0" err="1"/>
              <a:t>Ptrans</a:t>
            </a:r>
            <a:r>
              <a:rPr lang="en-US" sz="2200" dirty="0"/>
              <a:t>(</a:t>
            </a:r>
            <a:r>
              <a:rPr lang="en-US" sz="2200" i="1" dirty="0"/>
              <a:t>y</a:t>
            </a:r>
            <a:r>
              <a:rPr lang="en-US" sz="2200" dirty="0"/>
              <a:t>)∧</a:t>
            </a:r>
            <a:r>
              <a:rPr lang="en-US" sz="2200" i="1" dirty="0"/>
              <a:t>Actor</a:t>
            </a:r>
            <a:r>
              <a:rPr lang="en-US" sz="2200" dirty="0"/>
              <a:t>(</a:t>
            </a:r>
            <a:r>
              <a:rPr lang="en-US" sz="2200" i="1" dirty="0" err="1"/>
              <a:t>y</a:t>
            </a:r>
            <a:r>
              <a:rPr lang="en-US" sz="2200" dirty="0" err="1"/>
              <a:t>,</a:t>
            </a:r>
            <a:r>
              <a:rPr lang="en-US" sz="2200" i="1" dirty="0" err="1"/>
              <a:t>Waiter</a:t>
            </a:r>
            <a:r>
              <a:rPr lang="en-US" sz="2200" dirty="0"/>
              <a:t>)∧</a:t>
            </a:r>
            <a:r>
              <a:rPr lang="en-US" sz="2200" i="1" dirty="0"/>
              <a:t>Object</a:t>
            </a:r>
            <a:r>
              <a:rPr lang="en-US" sz="2200" dirty="0"/>
              <a:t>(</a:t>
            </a:r>
            <a:r>
              <a:rPr lang="en-US" sz="2200" i="1" dirty="0" err="1"/>
              <a:t>y</a:t>
            </a:r>
            <a:r>
              <a:rPr lang="en-US" sz="2200" dirty="0" err="1"/>
              <a:t>,</a:t>
            </a:r>
            <a:r>
              <a:rPr lang="en-US" sz="2200" i="1" dirty="0" err="1"/>
              <a:t>Check</a:t>
            </a:r>
            <a:r>
              <a:rPr lang="en-US" sz="2200" dirty="0"/>
              <a:t>)∧</a:t>
            </a:r>
            <a:r>
              <a:rPr lang="en-US" sz="2200" i="1" dirty="0"/>
              <a:t>To</a:t>
            </a:r>
            <a:r>
              <a:rPr lang="en-US" sz="2200" dirty="0"/>
              <a:t>(</a:t>
            </a:r>
            <a:r>
              <a:rPr lang="en-US" sz="2200" i="1" dirty="0" err="1"/>
              <a:t>y</a:t>
            </a:r>
            <a:r>
              <a:rPr lang="en-US" sz="2200" dirty="0" err="1"/>
              <a:t>,</a:t>
            </a:r>
            <a:r>
              <a:rPr lang="en-US" sz="2200" i="1" dirty="0" err="1"/>
              <a:t>Mary</a:t>
            </a:r>
            <a:r>
              <a:rPr lang="en-US" sz="2200" dirty="0"/>
              <a:t>) </a:t>
            </a:r>
          </a:p>
          <a:p>
            <a:endParaRPr lang="en-US" sz="2200" dirty="0"/>
          </a:p>
        </p:txBody>
      </p:sp>
    </p:spTree>
    <p:extLst>
      <p:ext uri="{BB962C8B-B14F-4D97-AF65-F5344CB8AC3E}">
        <p14:creationId xmlns:p14="http://schemas.microsoft.com/office/powerpoint/2010/main" val="160712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109DDC8-B351-7D48-8849-0C77FC3BE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41" y="-76200"/>
            <a:ext cx="8086117" cy="6400800"/>
          </a:xfrm>
          <a:prstGeom prst="rect">
            <a:avLst/>
          </a:prstGeom>
        </p:spPr>
      </p:pic>
      <p:sp>
        <p:nvSpPr>
          <p:cNvPr id="4" name="Rectangle 3">
            <a:extLst>
              <a:ext uri="{FF2B5EF4-FFF2-40B4-BE49-F238E27FC236}">
                <a16:creationId xmlns:a16="http://schemas.microsoft.com/office/drawing/2014/main" id="{07D35F2D-7723-1446-B117-8413C159BF6F}"/>
              </a:ext>
            </a:extLst>
          </p:cNvPr>
          <p:cNvSpPr/>
          <p:nvPr/>
        </p:nvSpPr>
        <p:spPr>
          <a:xfrm>
            <a:off x="3488689" y="6414413"/>
            <a:ext cx="2166619" cy="430887"/>
          </a:xfrm>
          <a:prstGeom prst="rect">
            <a:avLst/>
          </a:prstGeom>
        </p:spPr>
        <p:txBody>
          <a:bodyPr wrap="none">
            <a:spAutoFit/>
          </a:bodyPr>
          <a:lstStyle/>
          <a:p>
            <a:r>
              <a:rPr lang="en-US" sz="2200" dirty="0"/>
              <a:t>http://</a:t>
            </a:r>
            <a:r>
              <a:rPr lang="en-US" sz="2200" dirty="0" err="1"/>
              <a:t>decomp.io</a:t>
            </a:r>
            <a:endParaRPr lang="en-US" sz="2200" dirty="0"/>
          </a:p>
        </p:txBody>
      </p:sp>
    </p:spTree>
    <p:extLst>
      <p:ext uri="{BB962C8B-B14F-4D97-AF65-F5344CB8AC3E}">
        <p14:creationId xmlns:p14="http://schemas.microsoft.com/office/powerpoint/2010/main" val="365173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B5FD-9ABF-F244-96D8-6C44341EA69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76C630B-5C91-1346-BC0B-C12E77995236}"/>
              </a:ext>
            </a:extLst>
          </p:cNvPr>
          <p:cNvSpPr>
            <a:spLocks noGrp="1"/>
          </p:cNvSpPr>
          <p:nvPr>
            <p:ph idx="1"/>
          </p:nvPr>
        </p:nvSpPr>
        <p:spPr/>
        <p:txBody>
          <a:bodyPr>
            <a:normAutofit/>
          </a:bodyPr>
          <a:lstStyle/>
          <a:p>
            <a:r>
              <a:rPr lang="en-US" dirty="0"/>
              <a:t>Semantic roles are abstract models of the role an argument plays in the event described by the predicate. </a:t>
            </a:r>
          </a:p>
          <a:p>
            <a:r>
              <a:rPr lang="en-US" dirty="0"/>
              <a:t>Thematic roles are a model of semantic roles based on a single finite list of roles. </a:t>
            </a:r>
          </a:p>
          <a:p>
            <a:r>
              <a:rPr lang="en-US" dirty="0"/>
              <a:t>Per-verb semantic role lists and proto-agent/proto-patient, are implemented in </a:t>
            </a:r>
            <a:r>
              <a:rPr lang="en-US" dirty="0" err="1"/>
              <a:t>PropBank</a:t>
            </a:r>
            <a:r>
              <a:rPr lang="en-US" dirty="0"/>
              <a:t> and </a:t>
            </a:r>
            <a:r>
              <a:rPr lang="en-US" dirty="0" err="1"/>
              <a:t>FrameNet</a:t>
            </a:r>
            <a:r>
              <a:rPr lang="en-US" dirty="0"/>
              <a:t>. </a:t>
            </a:r>
          </a:p>
          <a:p>
            <a:r>
              <a:rPr lang="en-US" dirty="0"/>
              <a:t>Semantic role labeling is the task of assigning semantic role labels to the constituents of a sentence. </a:t>
            </a:r>
          </a:p>
          <a:p>
            <a:r>
              <a:rPr lang="en-US" dirty="0"/>
              <a:t>Cool new research directions in finding event </a:t>
            </a:r>
            <a:r>
              <a:rPr lang="en-US" dirty="0" err="1"/>
              <a:t>primatives</a:t>
            </a:r>
            <a:r>
              <a:rPr lang="en-US"/>
              <a:t>.</a:t>
            </a:r>
            <a:endParaRPr lang="en-US" dirty="0"/>
          </a:p>
        </p:txBody>
      </p:sp>
    </p:spTree>
    <p:extLst>
      <p:ext uri="{BB962C8B-B14F-4D97-AF65-F5344CB8AC3E}">
        <p14:creationId xmlns:p14="http://schemas.microsoft.com/office/powerpoint/2010/main" val="204785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884918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FAA-ED84-4240-BD3A-76204935EB73}"/>
              </a:ext>
            </a:extLst>
          </p:cNvPr>
          <p:cNvSpPr>
            <a:spLocks noGrp="1"/>
          </p:cNvSpPr>
          <p:nvPr>
            <p:ph type="title"/>
          </p:nvPr>
        </p:nvSpPr>
        <p:spPr/>
        <p:txBody>
          <a:bodyPr/>
          <a:lstStyle/>
          <a:p>
            <a:r>
              <a:rPr lang="en-US" dirty="0"/>
              <a:t>Review: Recurrent Neural Networks (RNNs)</a:t>
            </a:r>
          </a:p>
        </p:txBody>
      </p:sp>
      <p:sp>
        <p:nvSpPr>
          <p:cNvPr id="3" name="Content Placeholder 2">
            <a:extLst>
              <a:ext uri="{FF2B5EF4-FFF2-40B4-BE49-F238E27FC236}">
                <a16:creationId xmlns:a16="http://schemas.microsoft.com/office/drawing/2014/main" id="{5B9D0D2D-3C49-7A4B-9B61-EBD4369C3990}"/>
              </a:ext>
            </a:extLst>
          </p:cNvPr>
          <p:cNvSpPr>
            <a:spLocks noGrp="1"/>
          </p:cNvSpPr>
          <p:nvPr>
            <p:ph idx="1"/>
          </p:nvPr>
        </p:nvSpPr>
        <p:spPr/>
        <p:txBody>
          <a:bodyPr>
            <a:normAutofit/>
          </a:bodyPr>
          <a:lstStyle/>
          <a:p>
            <a:r>
              <a:rPr lang="en-US" sz="2200" dirty="0"/>
              <a:t>RNNs can be used for language modeling and sequence labeling.  </a:t>
            </a:r>
            <a:r>
              <a:rPr lang="en-US" sz="2200" b="1" dirty="0"/>
              <a:t>T</a:t>
            </a:r>
            <a:r>
              <a:rPr lang="en-US" b="1" dirty="0"/>
              <a:t>ransduction </a:t>
            </a:r>
            <a:r>
              <a:rPr lang="en-US" dirty="0"/>
              <a:t>is the general process of taking in an input sequence and transforming it into output sequences in a one-to-one fashion.   </a:t>
            </a:r>
            <a:endParaRPr lang="en-US" sz="2200" dirty="0"/>
          </a:p>
        </p:txBody>
      </p:sp>
      <p:pic>
        <p:nvPicPr>
          <p:cNvPr id="4" name="Content Placeholder 3">
            <a:extLst>
              <a:ext uri="{FF2B5EF4-FFF2-40B4-BE49-F238E27FC236}">
                <a16:creationId xmlns:a16="http://schemas.microsoft.com/office/drawing/2014/main" id="{0931B4AF-38B3-9048-9CE4-7A55061113CA}"/>
              </a:ext>
            </a:extLst>
          </p:cNvPr>
          <p:cNvPicPr>
            <a:picLocks noChangeAspect="1"/>
          </p:cNvPicPr>
          <p:nvPr/>
        </p:nvPicPr>
        <p:blipFill>
          <a:blip r:embed="rId2"/>
          <a:stretch>
            <a:fillRect/>
          </a:stretch>
        </p:blipFill>
        <p:spPr>
          <a:xfrm>
            <a:off x="777240" y="3070097"/>
            <a:ext cx="7818621" cy="3787904"/>
          </a:xfrm>
          <a:prstGeom prst="rect">
            <a:avLst/>
          </a:prstGeom>
        </p:spPr>
      </p:pic>
    </p:spTree>
    <p:extLst>
      <p:ext uri="{BB962C8B-B14F-4D97-AF65-F5344CB8AC3E}">
        <p14:creationId xmlns:p14="http://schemas.microsoft.com/office/powerpoint/2010/main" val="3138136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Networks (RNNs)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217876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8609-4605-3448-908F-FDE09439C29D}"/>
              </a:ext>
            </a:extLst>
          </p:cNvPr>
          <p:cNvSpPr>
            <a:spLocks noGrp="1"/>
          </p:cNvSpPr>
          <p:nvPr>
            <p:ph type="title"/>
          </p:nvPr>
        </p:nvSpPr>
        <p:spPr/>
        <p:txBody>
          <a:bodyPr/>
          <a:lstStyle/>
          <a:p>
            <a:r>
              <a:rPr lang="en-US" dirty="0"/>
              <a:t>Events and their Participants</a:t>
            </a:r>
          </a:p>
        </p:txBody>
      </p:sp>
      <p:sp>
        <p:nvSpPr>
          <p:cNvPr id="3" name="Content Placeholder 2">
            <a:extLst>
              <a:ext uri="{FF2B5EF4-FFF2-40B4-BE49-F238E27FC236}">
                <a16:creationId xmlns:a16="http://schemas.microsoft.com/office/drawing/2014/main" id="{4C5436C2-6289-6A4E-9A28-CA0E26E73312}"/>
              </a:ext>
            </a:extLst>
          </p:cNvPr>
          <p:cNvSpPr>
            <a:spLocks noGrp="1"/>
          </p:cNvSpPr>
          <p:nvPr>
            <p:ph idx="1"/>
          </p:nvPr>
        </p:nvSpPr>
        <p:spPr>
          <a:xfrm>
            <a:off x="822959" y="1845734"/>
            <a:ext cx="7543801" cy="4478866"/>
          </a:xfrm>
        </p:spPr>
        <p:txBody>
          <a:bodyPr>
            <a:normAutofit/>
          </a:bodyPr>
          <a:lstStyle/>
          <a:p>
            <a:pPr marL="0" indent="0">
              <a:buNone/>
            </a:pPr>
            <a:r>
              <a:rPr lang="en-US" dirty="0"/>
              <a:t>A </a:t>
            </a:r>
            <a:r>
              <a:rPr lang="en-US" b="1" dirty="0"/>
              <a:t>purchasing </a:t>
            </a:r>
            <a:r>
              <a:rPr lang="en-US" dirty="0"/>
              <a:t>event and its participants can be described by a wide variety of surface forms. </a:t>
            </a:r>
          </a:p>
          <a:p>
            <a:pPr marL="457200" indent="-457200">
              <a:buFont typeface="+mj-lt"/>
              <a:buAutoNum type="arabicPeriod"/>
            </a:pPr>
            <a:r>
              <a:rPr lang="en-US" dirty="0"/>
              <a:t>XYZ corporation bought the stock.</a:t>
            </a:r>
          </a:p>
          <a:p>
            <a:pPr marL="457200" indent="-457200">
              <a:buFont typeface="+mj-lt"/>
              <a:buAutoNum type="arabicPeriod"/>
            </a:pPr>
            <a:r>
              <a:rPr lang="en-US" dirty="0"/>
              <a:t>They sold the stock to XYZ corporation.</a:t>
            </a:r>
          </a:p>
          <a:p>
            <a:pPr marL="457200" indent="-457200">
              <a:buFont typeface="+mj-lt"/>
              <a:buAutoNum type="arabicPeriod"/>
            </a:pPr>
            <a:r>
              <a:rPr lang="en-US" dirty="0"/>
              <a:t>The stock was bought by XYZ corporation.</a:t>
            </a:r>
          </a:p>
          <a:p>
            <a:pPr marL="457200" indent="-457200">
              <a:buFont typeface="+mj-lt"/>
              <a:buAutoNum type="arabicPeriod"/>
            </a:pPr>
            <a:r>
              <a:rPr lang="en-US" dirty="0"/>
              <a:t>The purchase of the stock by XYZ corporation... </a:t>
            </a:r>
          </a:p>
          <a:p>
            <a:pPr marL="457200" indent="-457200">
              <a:buFont typeface="+mj-lt"/>
              <a:buAutoNum type="arabicPeriod"/>
            </a:pPr>
            <a:r>
              <a:rPr lang="en-US" dirty="0"/>
              <a:t>The stock purchase by XYZ corporation... </a:t>
            </a:r>
          </a:p>
          <a:p>
            <a:r>
              <a:rPr lang="en-US" dirty="0"/>
              <a:t>Commonality: there was a </a:t>
            </a:r>
            <a:r>
              <a:rPr lang="en-US" b="1" dirty="0"/>
              <a:t>purchase</a:t>
            </a:r>
            <a:r>
              <a:rPr lang="en-US" dirty="0"/>
              <a:t> event, the participants were </a:t>
            </a:r>
            <a:r>
              <a:rPr lang="en-US" b="1" dirty="0"/>
              <a:t>XYZ Corp</a:t>
            </a:r>
            <a:r>
              <a:rPr lang="en-US" dirty="0"/>
              <a:t> and some amount of </a:t>
            </a:r>
            <a:r>
              <a:rPr lang="en-US" b="1" dirty="0"/>
              <a:t>stock</a:t>
            </a:r>
            <a:r>
              <a:rPr lang="en-US" dirty="0"/>
              <a:t>, and </a:t>
            </a:r>
            <a:r>
              <a:rPr lang="en-US" b="1" dirty="0"/>
              <a:t>XYZ Corp </a:t>
            </a:r>
            <a:r>
              <a:rPr lang="en-US" dirty="0"/>
              <a:t>was </a:t>
            </a:r>
            <a:r>
              <a:rPr lang="en-US" b="1" dirty="0"/>
              <a:t>the buyer</a:t>
            </a:r>
            <a:r>
              <a:rPr lang="en-US" dirty="0"/>
              <a:t>.</a:t>
            </a:r>
          </a:p>
          <a:p>
            <a:r>
              <a:rPr lang="en-US" b="1" dirty="0"/>
              <a:t>Semantic Role Labels </a:t>
            </a:r>
            <a:r>
              <a:rPr lang="en-US" dirty="0"/>
              <a:t>give a shallow semantic representation of the event and its arguments. </a:t>
            </a:r>
          </a:p>
        </p:txBody>
      </p:sp>
    </p:spTree>
    <p:extLst>
      <p:ext uri="{BB962C8B-B14F-4D97-AF65-F5344CB8AC3E}">
        <p14:creationId xmlns:p14="http://schemas.microsoft.com/office/powerpoint/2010/main" val="172480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2044024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022548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4024013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46381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247767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269419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4000632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967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DECF-034E-A54D-B912-D3F03B68652C}"/>
              </a:ext>
            </a:extLst>
          </p:cNvPr>
          <p:cNvSpPr>
            <a:spLocks noGrp="1"/>
          </p:cNvSpPr>
          <p:nvPr>
            <p:ph type="title"/>
          </p:nvPr>
        </p:nvSpPr>
        <p:spPr/>
        <p:txBody>
          <a:bodyPr/>
          <a:lstStyle/>
          <a:p>
            <a:r>
              <a:rPr lang="en-US" dirty="0"/>
              <a:t>Encoder-Decoder networks </a:t>
            </a:r>
          </a:p>
        </p:txBody>
      </p:sp>
      <p:sp>
        <p:nvSpPr>
          <p:cNvPr id="3" name="Content Placeholder 2">
            <a:extLst>
              <a:ext uri="{FF2B5EF4-FFF2-40B4-BE49-F238E27FC236}">
                <a16:creationId xmlns:a16="http://schemas.microsoft.com/office/drawing/2014/main" id="{F7846736-4529-7346-81FE-9AC109A9F374}"/>
              </a:ext>
            </a:extLst>
          </p:cNvPr>
          <p:cNvSpPr>
            <a:spLocks noGrp="1"/>
          </p:cNvSpPr>
          <p:nvPr>
            <p:ph idx="1"/>
          </p:nvPr>
        </p:nvSpPr>
        <p:spPr/>
        <p:txBody>
          <a:bodyPr/>
          <a:lstStyle/>
          <a:p>
            <a:r>
              <a:rPr lang="en-US" b="1" dirty="0"/>
              <a:t>Encoder-decoder networks </a:t>
            </a:r>
            <a:r>
              <a:rPr lang="en-US" dirty="0"/>
              <a:t>are a kind of </a:t>
            </a:r>
            <a:r>
              <a:rPr lang="en-US" b="1" dirty="0"/>
              <a:t>sequence-to-sequence model.  </a:t>
            </a:r>
            <a:r>
              <a:rPr lang="en-US" dirty="0"/>
              <a:t>Unlike vanilla RNNs, they can generate contextually appropriate, </a:t>
            </a:r>
            <a:r>
              <a:rPr lang="en-US" b="1" dirty="0"/>
              <a:t>arbitrary length</a:t>
            </a:r>
            <a:r>
              <a:rPr lang="en-US" dirty="0"/>
              <a:t>, output sequences.   </a:t>
            </a:r>
          </a:p>
          <a:p>
            <a:r>
              <a:rPr lang="en-US" dirty="0"/>
              <a:t>They are useful for a wide range of NLP applications including:</a:t>
            </a:r>
          </a:p>
          <a:p>
            <a:pPr marL="457200" indent="-457200">
              <a:buFont typeface="+mj-lt"/>
              <a:buAutoNum type="arabicPeriod"/>
            </a:pPr>
            <a:r>
              <a:rPr lang="en-US" dirty="0"/>
              <a:t>Machine Translation </a:t>
            </a:r>
          </a:p>
          <a:p>
            <a:pPr marL="457200" indent="-457200">
              <a:buFont typeface="+mj-lt"/>
              <a:buAutoNum type="arabicPeriod"/>
            </a:pPr>
            <a:r>
              <a:rPr lang="en-US" dirty="0"/>
              <a:t>Automatic summarization</a:t>
            </a:r>
          </a:p>
          <a:p>
            <a:pPr marL="457200" indent="-457200">
              <a:buFont typeface="+mj-lt"/>
              <a:buAutoNum type="arabicPeriod"/>
            </a:pPr>
            <a:r>
              <a:rPr lang="en-US" dirty="0"/>
              <a:t>Question answering</a:t>
            </a:r>
          </a:p>
          <a:p>
            <a:pPr marL="457200" indent="-457200">
              <a:buFont typeface="+mj-lt"/>
              <a:buAutoNum type="arabicPeriod"/>
            </a:pPr>
            <a:r>
              <a:rPr lang="en-US" dirty="0"/>
              <a:t>Dialog modelling</a:t>
            </a:r>
          </a:p>
          <a:p>
            <a:endParaRPr lang="en-US" dirty="0"/>
          </a:p>
        </p:txBody>
      </p:sp>
    </p:spTree>
    <p:extLst>
      <p:ext uri="{BB962C8B-B14F-4D97-AF65-F5344CB8AC3E}">
        <p14:creationId xmlns:p14="http://schemas.microsoft.com/office/powerpoint/2010/main" val="1329900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3"/>
          <a:stretch>
            <a:fillRect/>
          </a:stretch>
        </p:blipFill>
        <p:spPr>
          <a:xfrm>
            <a:off x="1052997" y="1737361"/>
            <a:ext cx="7083726" cy="4128552"/>
          </a:xfrm>
          <a:prstGeom prst="rect">
            <a:avLst/>
          </a:prstGeom>
        </p:spPr>
      </p:pic>
    </p:spTree>
    <p:extLst>
      <p:ext uri="{BB962C8B-B14F-4D97-AF65-F5344CB8AC3E}">
        <p14:creationId xmlns:p14="http://schemas.microsoft.com/office/powerpoint/2010/main" val="584010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F80763-819A-3E41-9E13-141583D89F43}"/>
              </a:ext>
            </a:extLst>
          </p:cNvPr>
          <p:cNvSpPr/>
          <p:nvPr/>
        </p:nvSpPr>
        <p:spPr>
          <a:xfrm>
            <a:off x="822960" y="2286000"/>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D1C96D-8295-6D4D-A582-507F59BD88B0}"/>
              </a:ext>
            </a:extLst>
          </p:cNvPr>
          <p:cNvSpPr/>
          <p:nvPr/>
        </p:nvSpPr>
        <p:spPr>
          <a:xfrm>
            <a:off x="822960" y="3243157"/>
            <a:ext cx="75438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E511D-579E-0643-AA86-171A251A255C}"/>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C330F7B2-49A6-B14C-B474-F9E327AC945F}"/>
              </a:ext>
            </a:extLst>
          </p:cNvPr>
          <p:cNvSpPr>
            <a:spLocks noGrp="1"/>
          </p:cNvSpPr>
          <p:nvPr>
            <p:ph idx="1"/>
          </p:nvPr>
        </p:nvSpPr>
        <p:spPr/>
        <p:txBody>
          <a:bodyPr/>
          <a:lstStyle/>
          <a:p>
            <a:r>
              <a:rPr lang="en-US" dirty="0"/>
              <a:t>Last time we discussed </a:t>
            </a:r>
            <a:r>
              <a:rPr lang="en-US" i="1" dirty="0"/>
              <a:t>neo-</a:t>
            </a:r>
            <a:r>
              <a:rPr lang="en-US" i="1" dirty="0" err="1"/>
              <a:t>Davidsonian</a:t>
            </a:r>
            <a:r>
              <a:rPr lang="en-US" i="1" dirty="0"/>
              <a:t> </a:t>
            </a:r>
            <a:r>
              <a:rPr lang="en-US" dirty="0"/>
              <a:t>event representations</a:t>
            </a:r>
            <a:r>
              <a:rPr lang="en-US" i="1" dirty="0"/>
              <a:t>.</a:t>
            </a:r>
            <a:endParaRPr lang="en-US" dirty="0"/>
          </a:p>
          <a:p>
            <a:r>
              <a:rPr lang="en-US" i="1" dirty="0"/>
              <a:t>Sasha broke the window</a:t>
            </a:r>
          </a:p>
          <a:p>
            <a:r>
              <a:rPr lang="en-US" dirty="0"/>
              <a:t>∃</a:t>
            </a:r>
            <a:r>
              <a:rPr lang="en-US" i="1" dirty="0"/>
              <a:t>e</a:t>
            </a:r>
            <a:r>
              <a:rPr lang="en-US" dirty="0"/>
              <a:t>, </a:t>
            </a:r>
            <a:r>
              <a:rPr lang="en-US" i="1" dirty="0"/>
              <a:t>x</a:t>
            </a:r>
            <a:r>
              <a:rPr lang="en-US" dirty="0"/>
              <a:t>, </a:t>
            </a:r>
            <a:r>
              <a:rPr lang="en-US" i="1" dirty="0"/>
              <a:t>y Breaking</a:t>
            </a:r>
            <a:r>
              <a:rPr lang="en-US" dirty="0"/>
              <a:t>(</a:t>
            </a:r>
            <a:r>
              <a:rPr lang="en-US" i="1" dirty="0"/>
              <a:t>e</a:t>
            </a:r>
            <a:r>
              <a:rPr lang="en-US" dirty="0"/>
              <a:t>) ∧ </a:t>
            </a:r>
            <a:r>
              <a:rPr lang="en-US" i="1" dirty="0"/>
              <a:t>Breaker</a:t>
            </a:r>
            <a:r>
              <a:rPr lang="en-US" dirty="0"/>
              <a:t>(</a:t>
            </a:r>
            <a:r>
              <a:rPr lang="en-US" i="1" dirty="0"/>
              <a:t>e</a:t>
            </a:r>
            <a:r>
              <a:rPr lang="en-US" dirty="0"/>
              <a:t>, </a:t>
            </a:r>
            <a:r>
              <a:rPr lang="en-US" i="1" dirty="0"/>
              <a:t>Sasha</a:t>
            </a:r>
            <a:r>
              <a:rPr lang="en-US" dirty="0"/>
              <a:t>) ∧</a:t>
            </a:r>
            <a:r>
              <a:rPr lang="en-US" i="1" dirty="0" err="1"/>
              <a:t>BrokenThing</a:t>
            </a:r>
            <a:r>
              <a:rPr lang="en-US" dirty="0"/>
              <a:t>(</a:t>
            </a:r>
            <a:r>
              <a:rPr lang="en-US" i="1" dirty="0" err="1"/>
              <a:t>e</a:t>
            </a:r>
            <a:r>
              <a:rPr lang="en-US" dirty="0" err="1"/>
              <a:t>,</a:t>
            </a:r>
            <a:r>
              <a:rPr lang="en-US" i="1" dirty="0" err="1"/>
              <a:t>y</a:t>
            </a:r>
            <a:r>
              <a:rPr lang="en-US" dirty="0"/>
              <a:t>)∧</a:t>
            </a:r>
            <a:r>
              <a:rPr lang="en-US" i="1" dirty="0"/>
              <a:t>Window</a:t>
            </a:r>
            <a:r>
              <a:rPr lang="en-US" dirty="0"/>
              <a:t>(</a:t>
            </a:r>
            <a:r>
              <a:rPr lang="en-US" i="1" dirty="0"/>
              <a:t>y</a:t>
            </a:r>
            <a:r>
              <a:rPr lang="en-US" dirty="0"/>
              <a:t>) </a:t>
            </a:r>
          </a:p>
          <a:p>
            <a:r>
              <a:rPr lang="en-US" i="1" dirty="0"/>
              <a:t>Pat opened the door.</a:t>
            </a:r>
          </a:p>
          <a:p>
            <a:r>
              <a:rPr lang="en-US" dirty="0"/>
              <a:t>∃</a:t>
            </a:r>
            <a:r>
              <a:rPr lang="en-US" i="1" dirty="0" err="1"/>
              <a:t>e</a:t>
            </a:r>
            <a:r>
              <a:rPr lang="en-US" dirty="0" err="1"/>
              <a:t>,</a:t>
            </a:r>
            <a:r>
              <a:rPr lang="en-US" i="1" dirty="0" err="1"/>
              <a:t>x</a:t>
            </a:r>
            <a:r>
              <a:rPr lang="en-US" dirty="0" err="1"/>
              <a:t>,</a:t>
            </a:r>
            <a:r>
              <a:rPr lang="en-US" i="1" dirty="0" err="1"/>
              <a:t>y</a:t>
            </a:r>
            <a:r>
              <a:rPr lang="en-US" i="1" dirty="0"/>
              <a:t> Opening</a:t>
            </a:r>
            <a:r>
              <a:rPr lang="en-US" dirty="0"/>
              <a:t>(</a:t>
            </a:r>
            <a:r>
              <a:rPr lang="en-US" i="1" dirty="0"/>
              <a:t>e</a:t>
            </a:r>
            <a:r>
              <a:rPr lang="en-US" dirty="0"/>
              <a:t>)∧</a:t>
            </a:r>
            <a:r>
              <a:rPr lang="en-US" i="1" dirty="0"/>
              <a:t>Opener</a:t>
            </a:r>
            <a:r>
              <a:rPr lang="en-US" dirty="0"/>
              <a:t>(</a:t>
            </a:r>
            <a:r>
              <a:rPr lang="en-US" i="1" dirty="0" err="1"/>
              <a:t>e</a:t>
            </a:r>
            <a:r>
              <a:rPr lang="en-US" dirty="0" err="1"/>
              <a:t>,</a:t>
            </a:r>
            <a:r>
              <a:rPr lang="en-US" i="1" dirty="0" err="1"/>
              <a:t>Pat</a:t>
            </a:r>
            <a:r>
              <a:rPr lang="en-US" dirty="0"/>
              <a:t>) ∧</a:t>
            </a:r>
            <a:r>
              <a:rPr lang="en-US" i="1" dirty="0" err="1"/>
              <a:t>OpenedThing</a:t>
            </a:r>
            <a:r>
              <a:rPr lang="en-US" dirty="0"/>
              <a:t>(</a:t>
            </a:r>
            <a:r>
              <a:rPr lang="en-US" i="1" dirty="0" err="1"/>
              <a:t>e</a:t>
            </a:r>
            <a:r>
              <a:rPr lang="en-US" dirty="0" err="1"/>
              <a:t>,</a:t>
            </a:r>
            <a:r>
              <a:rPr lang="en-US" i="1" dirty="0" err="1"/>
              <a:t>y</a:t>
            </a:r>
            <a:r>
              <a:rPr lang="en-US" dirty="0"/>
              <a:t>)∧</a:t>
            </a:r>
            <a:r>
              <a:rPr lang="en-US" i="1" dirty="0"/>
              <a:t>Door</a:t>
            </a:r>
            <a:r>
              <a:rPr lang="en-US" dirty="0"/>
              <a:t>(</a:t>
            </a:r>
            <a:r>
              <a:rPr lang="en-US" i="1" dirty="0"/>
              <a:t>y</a:t>
            </a:r>
            <a:r>
              <a:rPr lang="en-US" dirty="0"/>
              <a:t>) </a:t>
            </a:r>
          </a:p>
          <a:p>
            <a:r>
              <a:rPr lang="en-US" dirty="0"/>
              <a:t>The </a:t>
            </a:r>
            <a:r>
              <a:rPr lang="en-US" b="1" dirty="0"/>
              <a:t>semantic role</a:t>
            </a:r>
            <a:r>
              <a:rPr lang="en-US" dirty="0"/>
              <a:t> of the subject of the </a:t>
            </a:r>
            <a:r>
              <a:rPr lang="en-US" b="1" i="1" dirty="0"/>
              <a:t>break</a:t>
            </a:r>
            <a:r>
              <a:rPr lang="en-US" i="1" dirty="0"/>
              <a:t> </a:t>
            </a:r>
            <a:r>
              <a:rPr lang="en-US" dirty="0"/>
              <a:t>is </a:t>
            </a:r>
            <a:r>
              <a:rPr lang="en-US" b="1" i="1" dirty="0"/>
              <a:t>Breaker</a:t>
            </a:r>
            <a:r>
              <a:rPr lang="en-US" i="1" dirty="0"/>
              <a:t> </a:t>
            </a:r>
            <a:endParaRPr lang="en-US" dirty="0"/>
          </a:p>
          <a:p>
            <a:r>
              <a:rPr lang="en-US" dirty="0"/>
              <a:t>The semantic of the subject of the </a:t>
            </a:r>
            <a:r>
              <a:rPr lang="en-US" b="1" i="1" dirty="0"/>
              <a:t>open</a:t>
            </a:r>
            <a:r>
              <a:rPr lang="en-US" i="1" dirty="0"/>
              <a:t> </a:t>
            </a:r>
            <a:r>
              <a:rPr lang="en-US" dirty="0"/>
              <a:t>is </a:t>
            </a:r>
            <a:r>
              <a:rPr lang="en-US" b="1" i="1" dirty="0"/>
              <a:t>Opener</a:t>
            </a:r>
            <a:endParaRPr lang="en-US" dirty="0"/>
          </a:p>
          <a:p>
            <a:r>
              <a:rPr lang="en-US" dirty="0"/>
              <a:t>These </a:t>
            </a:r>
            <a:r>
              <a:rPr lang="en-US" b="1" dirty="0"/>
              <a:t>deep roles </a:t>
            </a:r>
            <a:r>
              <a:rPr lang="en-US" dirty="0"/>
              <a:t>are specific to each event. </a:t>
            </a:r>
            <a:br>
              <a:rPr lang="en-US" dirty="0"/>
            </a:br>
            <a:endParaRPr lang="en-US" dirty="0"/>
          </a:p>
          <a:p>
            <a:endParaRPr lang="en-US" dirty="0"/>
          </a:p>
        </p:txBody>
      </p:sp>
    </p:spTree>
    <p:extLst>
      <p:ext uri="{BB962C8B-B14F-4D97-AF65-F5344CB8AC3E}">
        <p14:creationId xmlns:p14="http://schemas.microsoft.com/office/powerpoint/2010/main" val="154409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6A5E-4F91-424F-9F51-9EE7FA29690B}"/>
              </a:ext>
            </a:extLst>
          </p:cNvPr>
          <p:cNvSpPr>
            <a:spLocks noGrp="1"/>
          </p:cNvSpPr>
          <p:nvPr>
            <p:ph type="title"/>
          </p:nvPr>
        </p:nvSpPr>
        <p:spPr/>
        <p:txBody>
          <a:bodyPr/>
          <a:lstStyle/>
          <a:p>
            <a:r>
              <a:rPr lang="en-US" dirty="0"/>
              <a:t>Recall: autoregressive generation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A97F07-5183-48E2-ABAE-7EE6C9949FBE}"/>
                  </a:ext>
                </a:extLst>
              </p:cNvPr>
              <p:cNvSpPr>
                <a:spLocks noGrp="1"/>
              </p:cNvSpPr>
              <p:nvPr>
                <p:ph idx="1"/>
              </p:nvPr>
            </p:nvSpPr>
            <p:spPr/>
            <p:txBody>
              <a:bodyPr/>
              <a:lstStyle/>
              <a:p>
                <a:pPr>
                  <a:buFont typeface="Arial" panose="020B0604020202020204" pitchFamily="34" charset="0"/>
                  <a:buChar char="•"/>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0" dirty="0"/>
              </a:p>
              <a:p>
                <a:pPr>
                  <a:buFont typeface="Arial" panose="020B0604020202020204" pitchFamily="34" charset="0"/>
                  <a:buChar char="•"/>
                </a:pPr>
                <a:r>
                  <a:rPr lang="en-US" dirty="0"/>
                  <a:t> </a:t>
                </a:r>
                <a14:m>
                  <m:oMath xmlns:m="http://schemas.openxmlformats.org/officeDocument/2006/math">
                    <m:r>
                      <a:rPr lang="en-US" b="0" i="1" smtClean="0">
                        <a:latin typeface="Cambria Math" panose="02040503050406030204" pitchFamily="18" charset="0"/>
                      </a:rPr>
                      <m:t>𝑓</m:t>
                    </m:r>
                  </m:oMath>
                </a14:m>
                <a:r>
                  <a:rPr lang="en-US" b="0" dirty="0"/>
                  <a:t> is a </a:t>
                </a:r>
                <a:r>
                  <a:rPr lang="en-US" b="0" dirty="0" err="1"/>
                  <a:t>softmax</a:t>
                </a:r>
                <a:r>
                  <a:rPr lang="en-US" b="0" dirty="0"/>
                  <a:t> over </a:t>
                </a:r>
                <a:r>
                  <a:rPr lang="en-US" dirty="0"/>
                  <a:t>the set of possible outputs</a:t>
                </a:r>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28A97F07-5183-48E2-ABAE-7EE6C9949FBE}"/>
                  </a:ext>
                </a:extLst>
              </p:cNvPr>
              <p:cNvSpPr>
                <a:spLocks noGrp="1" noRot="1" noChangeAspect="1" noMove="1" noResize="1" noEditPoints="1" noAdjustHandles="1" noChangeArrowheads="1" noChangeShapeType="1" noTextEdit="1"/>
              </p:cNvSpPr>
              <p:nvPr>
                <p:ph idx="1"/>
              </p:nvPr>
            </p:nvSpPr>
            <p:spPr>
              <a:blipFill>
                <a:blip r:embed="rId2"/>
                <a:stretch>
                  <a:fillRect l="-1849" t="-94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308CA3C2-73FD-7C43-AD0B-D5485B4981FE}"/>
              </a:ext>
            </a:extLst>
          </p:cNvPr>
          <p:cNvPicPr>
            <a:picLocks noChangeAspect="1"/>
          </p:cNvPicPr>
          <p:nvPr/>
        </p:nvPicPr>
        <p:blipFill>
          <a:blip r:embed="rId3"/>
          <a:stretch>
            <a:fillRect/>
          </a:stretch>
        </p:blipFill>
        <p:spPr>
          <a:xfrm>
            <a:off x="1562100" y="3276600"/>
            <a:ext cx="6019800" cy="3766316"/>
          </a:xfrm>
          <a:prstGeom prst="rect">
            <a:avLst/>
          </a:prstGeom>
        </p:spPr>
      </p:pic>
    </p:spTree>
    <p:extLst>
      <p:ext uri="{BB962C8B-B14F-4D97-AF65-F5344CB8AC3E}">
        <p14:creationId xmlns:p14="http://schemas.microsoft.com/office/powerpoint/2010/main" val="68194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1873021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lnSpcReduction="10000"/>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2143341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3902183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175973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1400868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3998829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237632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434329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181039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1050-8745-754B-BD6D-F8DEC138BFF1}"/>
              </a:ext>
            </a:extLst>
          </p:cNvPr>
          <p:cNvSpPr>
            <a:spLocks noGrp="1"/>
          </p:cNvSpPr>
          <p:nvPr>
            <p:ph type="title"/>
          </p:nvPr>
        </p:nvSpPr>
        <p:spPr/>
        <p:txBody>
          <a:bodyPr/>
          <a:lstStyle/>
          <a:p>
            <a:r>
              <a:rPr lang="en-US" dirty="0"/>
              <a:t>Thematic Roles</a:t>
            </a:r>
          </a:p>
        </p:txBody>
      </p:sp>
      <p:sp>
        <p:nvSpPr>
          <p:cNvPr id="3" name="Content Placeholder 2">
            <a:extLst>
              <a:ext uri="{FF2B5EF4-FFF2-40B4-BE49-F238E27FC236}">
                <a16:creationId xmlns:a16="http://schemas.microsoft.com/office/drawing/2014/main" id="{B6E3A451-D632-2D44-883F-6759C57DAC68}"/>
              </a:ext>
            </a:extLst>
          </p:cNvPr>
          <p:cNvSpPr>
            <a:spLocks noGrp="1"/>
          </p:cNvSpPr>
          <p:nvPr>
            <p:ph idx="1"/>
          </p:nvPr>
        </p:nvSpPr>
        <p:spPr/>
        <p:txBody>
          <a:bodyPr>
            <a:normAutofit/>
          </a:bodyPr>
          <a:lstStyle/>
          <a:p>
            <a:r>
              <a:rPr lang="en-US" i="1" dirty="0"/>
              <a:t>Breakers</a:t>
            </a:r>
            <a:r>
              <a:rPr lang="en-US" dirty="0"/>
              <a:t> and </a:t>
            </a:r>
            <a:r>
              <a:rPr lang="en-US" i="1" dirty="0"/>
              <a:t>Openers</a:t>
            </a:r>
            <a:r>
              <a:rPr lang="en-US" dirty="0"/>
              <a:t> have something in common. They are both volitional actors, usually animate, and they have a direct causal responsibility for their events.</a:t>
            </a:r>
          </a:p>
          <a:p>
            <a:r>
              <a:rPr lang="en-US" b="1" dirty="0"/>
              <a:t>Thematic roles </a:t>
            </a:r>
            <a:r>
              <a:rPr lang="en-US" dirty="0"/>
              <a:t>are a way to capture this semantic commonality between these roles.  In this case, both </a:t>
            </a:r>
            <a:r>
              <a:rPr lang="en-US" i="1" dirty="0"/>
              <a:t>Breakers</a:t>
            </a:r>
            <a:r>
              <a:rPr lang="en-US" dirty="0"/>
              <a:t> and </a:t>
            </a:r>
            <a:r>
              <a:rPr lang="en-US" i="1" dirty="0"/>
              <a:t>Openers</a:t>
            </a:r>
            <a:r>
              <a:rPr lang="en-US" dirty="0"/>
              <a:t> fill the thematic role of AGENT.</a:t>
            </a:r>
          </a:p>
          <a:p>
            <a:r>
              <a:rPr lang="en-US" dirty="0"/>
              <a:t>AGENT is the thematic role that represents an abstract idea such as </a:t>
            </a:r>
            <a:r>
              <a:rPr lang="en-US" i="1" dirty="0"/>
              <a:t>volitional causation</a:t>
            </a:r>
            <a:r>
              <a:rPr lang="en-US" dirty="0"/>
              <a:t>.</a:t>
            </a:r>
          </a:p>
          <a:p>
            <a:r>
              <a:rPr lang="en-US" dirty="0" err="1"/>
              <a:t>BrokenThing</a:t>
            </a:r>
            <a:r>
              <a:rPr lang="en-US" dirty="0"/>
              <a:t> and </a:t>
            </a:r>
            <a:r>
              <a:rPr lang="en-US" dirty="0" err="1"/>
              <a:t>OpenedThing</a:t>
            </a:r>
            <a:r>
              <a:rPr lang="en-US" dirty="0"/>
              <a:t>, are both prototypically inanimate objects that are affected in some way by the action.  The semantic role for participant most directly affected by an event is THEME ;</a:t>
            </a:r>
          </a:p>
          <a:p>
            <a:endParaRPr lang="en-US" dirty="0"/>
          </a:p>
          <a:p>
            <a:endParaRPr lang="en-US" dirty="0"/>
          </a:p>
          <a:p>
            <a:endParaRPr lang="en-US" dirty="0"/>
          </a:p>
        </p:txBody>
      </p:sp>
    </p:spTree>
    <p:extLst>
      <p:ext uri="{BB962C8B-B14F-4D97-AF65-F5344CB8AC3E}">
        <p14:creationId xmlns:p14="http://schemas.microsoft.com/office/powerpoint/2010/main" val="4275227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4043257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353558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3071927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1610876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2"/>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2999916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118796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 mechanism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3948292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 mechanism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fontScale="92500"/>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lvl="1">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 or be parameterized with weights</a:t>
                </a:r>
              </a:p>
              <a:p>
                <a:pPr>
                  <a:buFont typeface="Arial" panose="020B0604020202020204" pitchFamily="34" charset="0"/>
                  <a:buChar char="•"/>
                </a:pPr>
                <a:r>
                  <a:rPr lang="en-US" dirty="0"/>
                  <a:t> Normalize them with a </a:t>
                </a:r>
                <a:r>
                  <a:rPr lang="en-US" dirty="0" err="1"/>
                  <a:t>softmax</a:t>
                </a:r>
                <a:r>
                  <a:rPr lang="en-US" dirty="0"/>
                  <a:t> to create a vector of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smtClean="0">
                        <a:latin typeface="Cambria Math" panose="02040503050406030204" pitchFamily="18" charset="0"/>
                      </a:rPr>
                      <m:t>𝑗</m:t>
                    </m:r>
                  </m:oMath>
                </a14:m>
                <a:r>
                  <a:rPr lang="en-US" dirty="0"/>
                  <a:t> to the current decoder state </a:t>
                </a:r>
                <a14:m>
                  <m:oMath xmlns:m="http://schemas.openxmlformats.org/officeDocument/2006/math">
                    <m:r>
                      <a:rPr lang="en-US" i="1" dirty="0" smtClean="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𝑒</m:t>
                          </m:r>
                        </m:sup>
                      </m:sSubSup>
                    </m:oMath>
                  </m:oMathPara>
                </a14:m>
                <a:endParaRPr lang="en-US" dirty="0"/>
              </a:p>
            </p:txBody>
          </p:sp>
        </mc:Choice>
        <mc:Fallback>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2"/>
                <a:stretch>
                  <a:fillRect l="-1681" t="-943" r="-1345" b="-19182"/>
                </a:stretch>
              </a:blipFill>
            </p:spPr>
            <p:txBody>
              <a:bodyPr/>
              <a:lstStyle/>
              <a:p>
                <a:r>
                  <a:rPr lang="en-US">
                    <a:noFill/>
                  </a:rPr>
                  <a:t> </a:t>
                </a:r>
              </a:p>
            </p:txBody>
          </p:sp>
        </mc:Fallback>
      </mc:AlternateContent>
    </p:spTree>
    <p:extLst>
      <p:ext uri="{BB962C8B-B14F-4D97-AF65-F5344CB8AC3E}">
        <p14:creationId xmlns:p14="http://schemas.microsoft.com/office/powerpoint/2010/main" val="147093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2510139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115171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880231899"/>
              </p:ext>
            </p:extLst>
          </p:nvPr>
        </p:nvGraphicFramePr>
        <p:xfrm>
          <a:off x="822324" y="1846263"/>
          <a:ext cx="7407274" cy="4079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dirty="0">
                          <a:solidFill>
                            <a:srgbClr val="000000"/>
                          </a:solidFill>
                          <a:effectLst/>
                          <a:latin typeface="Helvetica Neue" panose="02000503000000020004" pitchFamily="2" charset="0"/>
                        </a:rPr>
                        <a:t>The volitional causer of an event</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a:solidFill>
                            <a:srgbClr val="000000"/>
                          </a:solidFill>
                          <a:effectLst/>
                          <a:latin typeface="Helvetica Neue" panose="02000503000000020004" pitchFamily="2" charset="0"/>
                        </a:rPr>
                        <a:t>The experiencer of an event</a:t>
                      </a:r>
                      <a:endParaRPr lang="en-US">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a:solidFill>
                            <a:srgbClr val="000000"/>
                          </a:solidFill>
                          <a:effectLst/>
                          <a:latin typeface="Helvetica Neue" panose="02000503000000020004" pitchFamily="2" charset="0"/>
                        </a:rPr>
                        <a:t>The non-volitional causer of the event</a:t>
                      </a:r>
                      <a:endParaRPr lang="en-US">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dirty="0"/>
                        <a:t>THEME</a:t>
                      </a:r>
                    </a:p>
                  </a:txBody>
                  <a:tcPr/>
                </a:tc>
                <a:tc>
                  <a:txBody>
                    <a:bodyPr/>
                    <a:lstStyle/>
                    <a:p>
                      <a:r>
                        <a:rPr lang="en-US" dirty="0">
                          <a:solidFill>
                            <a:srgbClr val="000000"/>
                          </a:solidFill>
                          <a:effectLst/>
                          <a:latin typeface="Helvetica Neue" panose="02000503000000020004" pitchFamily="2" charset="0"/>
                        </a:rPr>
                        <a:t>The participant most directly affected by an event </a:t>
                      </a:r>
                      <a:endParaRPr lang="en-US"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a:t>
                      </a:r>
                      <a:r>
                        <a:rPr lang="en-US" dirty="0">
                          <a:solidFill>
                            <a:srgbClr val="000000"/>
                          </a:solidFill>
                          <a:effectLst/>
                          <a:latin typeface="Helvetica Neue" panose="02000503000000020004" pitchFamily="2" charset="0"/>
                        </a:rPr>
                        <a:t>he end product of an event</a:t>
                      </a:r>
                      <a:endParaRPr lang="en-US" dirty="0">
                        <a:effectLst/>
                      </a:endParaRP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The proposition or content of a propositional event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An instrument used in an event</a:t>
                      </a:r>
                      <a:endParaRPr lang="en-US"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The beneficiary of an event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a:solidFill>
                            <a:srgbClr val="000000"/>
                          </a:solidFill>
                          <a:effectLst/>
                          <a:latin typeface="Helvetica Neue" panose="02000503000000020004" pitchFamily="2" charset="0"/>
                        </a:rPr>
                        <a:t>The origin of the object of a transfer event</a:t>
                      </a:r>
                      <a:endParaRPr lang="en-US">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The destination of an object of a transfer event</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267196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E4A3-64C9-2C43-B6F6-B8E43DE6DBF6}"/>
              </a:ext>
            </a:extLst>
          </p:cNvPr>
          <p:cNvSpPr>
            <a:spLocks noGrp="1"/>
          </p:cNvSpPr>
          <p:nvPr>
            <p:ph type="title"/>
          </p:nvPr>
        </p:nvSpPr>
        <p:spPr/>
        <p:txBody>
          <a:bodyPr/>
          <a:lstStyle/>
          <a:p>
            <a:r>
              <a:rPr lang="en-US" dirty="0"/>
              <a:t>Thematic Roles</a:t>
            </a:r>
          </a:p>
        </p:txBody>
      </p:sp>
      <p:graphicFrame>
        <p:nvGraphicFramePr>
          <p:cNvPr id="4" name="Content Placeholder 3">
            <a:extLst>
              <a:ext uri="{FF2B5EF4-FFF2-40B4-BE49-F238E27FC236}">
                <a16:creationId xmlns:a16="http://schemas.microsoft.com/office/drawing/2014/main" id="{D73B3F83-42D8-2F4F-B566-08EEF4A4ABC6}"/>
              </a:ext>
            </a:extLst>
          </p:cNvPr>
          <p:cNvGraphicFramePr>
            <a:graphicFrameLocks noGrp="1"/>
          </p:cNvGraphicFramePr>
          <p:nvPr>
            <p:ph idx="1"/>
            <p:extLst>
              <p:ext uri="{D42A27DB-BD31-4B8C-83A1-F6EECF244321}">
                <p14:modId xmlns:p14="http://schemas.microsoft.com/office/powerpoint/2010/main" val="3856463623"/>
              </p:ext>
            </p:extLst>
          </p:nvPr>
        </p:nvGraphicFramePr>
        <p:xfrm>
          <a:off x="822324" y="1846263"/>
          <a:ext cx="7407274" cy="4587240"/>
        </p:xfrm>
        <a:graphic>
          <a:graphicData uri="http://schemas.openxmlformats.org/drawingml/2006/table">
            <a:tbl>
              <a:tblPr firstRow="1" bandRow="1">
                <a:tableStyleId>{5C22544A-7EE6-4342-B048-85BDC9FD1C3A}</a:tableStyleId>
              </a:tblPr>
              <a:tblGrid>
                <a:gridCol w="2073276">
                  <a:extLst>
                    <a:ext uri="{9D8B030D-6E8A-4147-A177-3AD203B41FA5}">
                      <a16:colId xmlns:a16="http://schemas.microsoft.com/office/drawing/2014/main" val="2733798607"/>
                    </a:ext>
                  </a:extLst>
                </a:gridCol>
                <a:gridCol w="5333998">
                  <a:extLst>
                    <a:ext uri="{9D8B030D-6E8A-4147-A177-3AD203B41FA5}">
                      <a16:colId xmlns:a16="http://schemas.microsoft.com/office/drawing/2014/main" val="46010232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Thematic Role </a:t>
                      </a:r>
                      <a:endParaRPr lang="en-US" dirty="0"/>
                    </a:p>
                  </a:txBody>
                  <a:tcPr/>
                </a:tc>
                <a:tc>
                  <a:txBody>
                    <a:bodyPr/>
                    <a:lstStyle/>
                    <a:p>
                      <a:r>
                        <a:rPr lang="en-US" dirty="0"/>
                        <a:t>Definition </a:t>
                      </a:r>
                    </a:p>
                  </a:txBody>
                  <a:tcPr/>
                </a:tc>
                <a:extLst>
                  <a:ext uri="{0D108BD9-81ED-4DB2-BD59-A6C34878D82A}">
                    <a16:rowId xmlns:a16="http://schemas.microsoft.com/office/drawing/2014/main" val="3582775680"/>
                  </a:ext>
                </a:extLst>
              </a:tr>
              <a:tr h="370840">
                <a:tc>
                  <a:txBody>
                    <a:bodyPr/>
                    <a:lstStyle/>
                    <a:p>
                      <a:r>
                        <a:rPr lang="en-US" dirty="0"/>
                        <a:t>AGENT</a:t>
                      </a:r>
                    </a:p>
                  </a:txBody>
                  <a:tcPr/>
                </a:tc>
                <a:tc>
                  <a:txBody>
                    <a:bodyPr/>
                    <a:lstStyle/>
                    <a:p>
                      <a:r>
                        <a:rPr lang="en-US" i="1" dirty="0">
                          <a:solidFill>
                            <a:srgbClr val="000000"/>
                          </a:solidFill>
                          <a:effectLst/>
                          <a:latin typeface="Helvetica Neue" panose="02000503000000020004" pitchFamily="2" charset="0"/>
                        </a:rPr>
                        <a:t>The player </a:t>
                      </a:r>
                      <a:r>
                        <a:rPr lang="en-US" dirty="0">
                          <a:solidFill>
                            <a:srgbClr val="000000"/>
                          </a:solidFill>
                          <a:effectLst/>
                          <a:latin typeface="Helvetica Neue" panose="02000503000000020004" pitchFamily="2" charset="0"/>
                        </a:rPr>
                        <a:t>kicked the ball.</a:t>
                      </a:r>
                      <a:endParaRPr lang="en-US" dirty="0">
                        <a:effectLst/>
                      </a:endParaRPr>
                    </a:p>
                  </a:txBody>
                  <a:tcPr marL="38100" marR="38100" marT="38100" marB="38100"/>
                </a:tc>
                <a:extLst>
                  <a:ext uri="{0D108BD9-81ED-4DB2-BD59-A6C34878D82A}">
                    <a16:rowId xmlns:a16="http://schemas.microsoft.com/office/drawing/2014/main" val="1806993106"/>
                  </a:ext>
                </a:extLst>
              </a:tr>
              <a:tr h="370840">
                <a:tc>
                  <a:txBody>
                    <a:bodyPr/>
                    <a:lstStyle/>
                    <a:p>
                      <a:r>
                        <a:rPr lang="en-US" dirty="0"/>
                        <a:t>EXPERIENCER</a:t>
                      </a:r>
                    </a:p>
                  </a:txBody>
                  <a:tcPr/>
                </a:tc>
                <a:tc>
                  <a:txBody>
                    <a:bodyPr/>
                    <a:lstStyle/>
                    <a:p>
                      <a:r>
                        <a:rPr lang="en-US" i="1" dirty="0">
                          <a:solidFill>
                            <a:srgbClr val="000000"/>
                          </a:solidFill>
                          <a:effectLst/>
                          <a:latin typeface="Helvetica Neue" panose="02000503000000020004" pitchFamily="2" charset="0"/>
                        </a:rPr>
                        <a:t>Dan</a:t>
                      </a:r>
                      <a:r>
                        <a:rPr lang="en-US" dirty="0">
                          <a:solidFill>
                            <a:srgbClr val="000000"/>
                          </a:solidFill>
                          <a:effectLst/>
                          <a:latin typeface="Helvetica Neue" panose="02000503000000020004" pitchFamily="2" charset="0"/>
                        </a:rPr>
                        <a:t> has a cough and a fever.</a:t>
                      </a:r>
                      <a:endParaRPr lang="en-US" dirty="0">
                        <a:effectLst/>
                      </a:endParaRPr>
                    </a:p>
                  </a:txBody>
                  <a:tcPr marL="38100" marR="38100" marT="38100" marB="38100"/>
                </a:tc>
                <a:extLst>
                  <a:ext uri="{0D108BD9-81ED-4DB2-BD59-A6C34878D82A}">
                    <a16:rowId xmlns:a16="http://schemas.microsoft.com/office/drawing/2014/main" val="3774530080"/>
                  </a:ext>
                </a:extLst>
              </a:tr>
              <a:tr h="370840">
                <a:tc>
                  <a:txBody>
                    <a:bodyPr/>
                    <a:lstStyle/>
                    <a:p>
                      <a:r>
                        <a:rPr lang="en-US" dirty="0"/>
                        <a:t>FORCE</a:t>
                      </a:r>
                    </a:p>
                  </a:txBody>
                  <a:tcPr/>
                </a:tc>
                <a:tc>
                  <a:txBody>
                    <a:bodyPr/>
                    <a:lstStyle/>
                    <a:p>
                      <a:r>
                        <a:rPr lang="en-US" i="1" dirty="0">
                          <a:solidFill>
                            <a:srgbClr val="000000"/>
                          </a:solidFill>
                          <a:effectLst/>
                          <a:latin typeface="Helvetica Neue" panose="02000503000000020004" pitchFamily="2" charset="0"/>
                        </a:rPr>
                        <a:t>The coronavirus </a:t>
                      </a:r>
                      <a:r>
                        <a:rPr lang="en-US" i="0" dirty="0">
                          <a:solidFill>
                            <a:srgbClr val="000000"/>
                          </a:solidFill>
                          <a:effectLst/>
                          <a:latin typeface="Helvetica Neue" panose="02000503000000020004" pitchFamily="2" charset="0"/>
                        </a:rPr>
                        <a:t>spread rapidly through the country</a:t>
                      </a:r>
                      <a:endParaRPr lang="en-US" dirty="0">
                        <a:effectLst/>
                      </a:endParaRPr>
                    </a:p>
                  </a:txBody>
                  <a:tcPr marL="38100" marR="38100" marT="38100" marB="38100"/>
                </a:tc>
                <a:extLst>
                  <a:ext uri="{0D108BD9-81ED-4DB2-BD59-A6C34878D82A}">
                    <a16:rowId xmlns:a16="http://schemas.microsoft.com/office/drawing/2014/main" val="338422410"/>
                  </a:ext>
                </a:extLst>
              </a:tr>
              <a:tr h="370840">
                <a:tc>
                  <a:txBody>
                    <a:bodyPr/>
                    <a:lstStyle/>
                    <a:p>
                      <a:r>
                        <a:rPr lang="en-US" i="0" dirty="0"/>
                        <a:t>THEME</a:t>
                      </a:r>
                    </a:p>
                  </a:txBody>
                  <a:tcPr/>
                </a:tc>
                <a:tc>
                  <a:txBody>
                    <a:bodyPr/>
                    <a:lstStyle/>
                    <a:p>
                      <a:r>
                        <a:rPr lang="en-US" i="0" dirty="0">
                          <a:solidFill>
                            <a:srgbClr val="000000"/>
                          </a:solidFill>
                          <a:effectLst/>
                          <a:latin typeface="Helvetica Neue" panose="02000503000000020004" pitchFamily="2" charset="0"/>
                        </a:rPr>
                        <a:t>The wind blows </a:t>
                      </a:r>
                      <a:r>
                        <a:rPr lang="en-US" i="1" dirty="0">
                          <a:solidFill>
                            <a:srgbClr val="000000"/>
                          </a:solidFill>
                          <a:effectLst/>
                          <a:latin typeface="Helvetica Neue" panose="02000503000000020004" pitchFamily="2" charset="0"/>
                        </a:rPr>
                        <a:t>debris</a:t>
                      </a:r>
                      <a:r>
                        <a:rPr lang="en-US" i="0" dirty="0">
                          <a:solidFill>
                            <a:srgbClr val="000000"/>
                          </a:solidFill>
                          <a:effectLst/>
                          <a:latin typeface="Helvetica Neue" panose="02000503000000020004" pitchFamily="2" charset="0"/>
                        </a:rPr>
                        <a:t> from the street into our yard</a:t>
                      </a:r>
                      <a:endParaRPr lang="en-US" i="0" dirty="0">
                        <a:effectLst/>
                      </a:endParaRPr>
                    </a:p>
                  </a:txBody>
                  <a:tcPr marL="38100" marR="38100" marT="38100" marB="38100"/>
                </a:tc>
                <a:extLst>
                  <a:ext uri="{0D108BD9-81ED-4DB2-BD59-A6C34878D82A}">
                    <a16:rowId xmlns:a16="http://schemas.microsoft.com/office/drawing/2014/main" val="2600491602"/>
                  </a:ext>
                </a:extLst>
              </a:tr>
              <a:tr h="370840">
                <a:tc>
                  <a:txBody>
                    <a:bodyPr/>
                    <a:lstStyle/>
                    <a:p>
                      <a:r>
                        <a:rPr lang="en-US" dirty="0"/>
                        <a:t>RESULT</a:t>
                      </a:r>
                    </a:p>
                  </a:txBody>
                  <a:tcPr/>
                </a:tc>
                <a:tc>
                  <a:txBody>
                    <a:bodyPr/>
                    <a:lstStyle/>
                    <a:p>
                      <a:r>
                        <a:rPr lang="en-US" dirty="0">
                          <a:effectLst/>
                        </a:rPr>
                        <a:t>The city implemented </a:t>
                      </a:r>
                      <a:r>
                        <a:rPr lang="en-US" i="1" dirty="0">
                          <a:effectLst/>
                        </a:rPr>
                        <a:t>a stay-at-home policy for non-essential personnel</a:t>
                      </a:r>
                      <a:r>
                        <a:rPr lang="en-US" dirty="0">
                          <a:effectLst/>
                        </a:rPr>
                        <a:t> </a:t>
                      </a:r>
                    </a:p>
                  </a:txBody>
                  <a:tcPr marL="38100" marR="38100" marT="38100" marB="38100"/>
                </a:tc>
                <a:extLst>
                  <a:ext uri="{0D108BD9-81ED-4DB2-BD59-A6C34878D82A}">
                    <a16:rowId xmlns:a16="http://schemas.microsoft.com/office/drawing/2014/main" val="3442597519"/>
                  </a:ext>
                </a:extLst>
              </a:tr>
              <a:tr h="370840">
                <a:tc>
                  <a:txBody>
                    <a:bodyPr/>
                    <a:lstStyle/>
                    <a:p>
                      <a:r>
                        <a:rPr lang="en-US" dirty="0"/>
                        <a:t>CONTENT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Chris asked “</a:t>
                      </a:r>
                      <a:r>
                        <a:rPr lang="en-US" i="1" dirty="0">
                          <a:solidFill>
                            <a:srgbClr val="000000"/>
                          </a:solidFill>
                          <a:effectLst/>
                          <a:latin typeface="Helvetica Neue" panose="02000503000000020004" pitchFamily="2" charset="0"/>
                        </a:rPr>
                        <a:t>You met Rebecca at a supermarket?</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505477301"/>
                  </a:ext>
                </a:extLst>
              </a:tr>
              <a:tr h="370840">
                <a:tc>
                  <a:txBody>
                    <a:bodyPr/>
                    <a:lstStyle/>
                    <a:p>
                      <a:r>
                        <a:rPr lang="en-US" dirty="0"/>
                        <a:t>INSTRUMENT</a:t>
                      </a:r>
                    </a:p>
                  </a:txBody>
                  <a:tcPr/>
                </a:tc>
                <a:tc>
                  <a:txBody>
                    <a:bodyPr/>
                    <a:lstStyle/>
                    <a:p>
                      <a:r>
                        <a:rPr lang="en-US" dirty="0">
                          <a:solidFill>
                            <a:srgbClr val="000000"/>
                          </a:solidFill>
                          <a:effectLst/>
                          <a:latin typeface="Helvetica Neue" panose="02000503000000020004" pitchFamily="2" charset="0"/>
                        </a:rPr>
                        <a:t>He poached catfish, stunning them with </a:t>
                      </a:r>
                      <a:r>
                        <a:rPr lang="en-US" i="1" dirty="0">
                          <a:solidFill>
                            <a:srgbClr val="000000"/>
                          </a:solidFill>
                          <a:effectLst/>
                          <a:latin typeface="Helvetica Neue" panose="02000503000000020004" pitchFamily="2" charset="0"/>
                        </a:rPr>
                        <a:t>a shocking device…</a:t>
                      </a:r>
                      <a:endParaRPr lang="en-US" i="1" dirty="0"/>
                    </a:p>
                  </a:txBody>
                  <a:tcPr marL="38100" marR="38100" marT="38100" marB="38100"/>
                </a:tc>
                <a:extLst>
                  <a:ext uri="{0D108BD9-81ED-4DB2-BD59-A6C34878D82A}">
                    <a16:rowId xmlns:a16="http://schemas.microsoft.com/office/drawing/2014/main" val="579060548"/>
                  </a:ext>
                </a:extLst>
              </a:tr>
              <a:tr h="370840">
                <a:tc>
                  <a:txBody>
                    <a:bodyPr/>
                    <a:lstStyle/>
                    <a:p>
                      <a:r>
                        <a:rPr lang="en-US" dirty="0"/>
                        <a:t>BENFICIARY</a:t>
                      </a:r>
                    </a:p>
                  </a:txBody>
                  <a:tcPr/>
                </a:tc>
                <a:tc>
                  <a:txBody>
                    <a:bodyPr/>
                    <a:lstStyle/>
                    <a:p>
                      <a:r>
                        <a:rPr lang="en-US" dirty="0">
                          <a:solidFill>
                            <a:srgbClr val="000000"/>
                          </a:solidFill>
                          <a:effectLst/>
                          <a:latin typeface="Helvetica Neue" panose="02000503000000020004" pitchFamily="2" charset="0"/>
                        </a:rPr>
                        <a:t>Joe makes hotel reservations for </a:t>
                      </a:r>
                      <a:r>
                        <a:rPr lang="en-US" i="1" dirty="0">
                          <a:solidFill>
                            <a:srgbClr val="000000"/>
                          </a:solidFill>
                          <a:effectLst/>
                          <a:latin typeface="Helvetica Neue" panose="02000503000000020004" pitchFamily="2" charset="0"/>
                        </a:rPr>
                        <a:t>his boss</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701676050"/>
                  </a:ext>
                </a:extLst>
              </a:tr>
              <a:tr h="370840">
                <a:tc>
                  <a:txBody>
                    <a:bodyPr/>
                    <a:lstStyle/>
                    <a:p>
                      <a:r>
                        <a:rPr lang="en-US" dirty="0"/>
                        <a:t>SOURCE</a:t>
                      </a:r>
                    </a:p>
                  </a:txBody>
                  <a:tcPr/>
                </a:tc>
                <a:tc>
                  <a:txBody>
                    <a:bodyPr/>
                    <a:lstStyle/>
                    <a:p>
                      <a:r>
                        <a:rPr lang="en-US" dirty="0">
                          <a:solidFill>
                            <a:srgbClr val="000000"/>
                          </a:solidFill>
                          <a:effectLst/>
                          <a:latin typeface="Helvetica Neue" panose="02000503000000020004" pitchFamily="2" charset="0"/>
                        </a:rPr>
                        <a:t>I flew in </a:t>
                      </a:r>
                      <a:r>
                        <a:rPr lang="en-US" i="1" dirty="0">
                          <a:solidFill>
                            <a:srgbClr val="000000"/>
                          </a:solidFill>
                          <a:effectLst/>
                          <a:latin typeface="Helvetica Neue" panose="02000503000000020004" pitchFamily="2" charset="0"/>
                        </a:rPr>
                        <a:t>from Boston</a:t>
                      </a:r>
                      <a:r>
                        <a:rPr lang="en-US" dirty="0">
                          <a:solidFill>
                            <a:srgbClr val="000000"/>
                          </a:solidFill>
                          <a:effectLst/>
                          <a:latin typeface="Helvetica Neue" panose="02000503000000020004" pitchFamily="2" charset="0"/>
                        </a:rPr>
                        <a:t>.</a:t>
                      </a:r>
                      <a:endParaRPr lang="en-US" dirty="0">
                        <a:effectLst/>
                      </a:endParaRPr>
                    </a:p>
                  </a:txBody>
                  <a:tcPr marL="38100" marR="38100" marT="38100" marB="38100"/>
                </a:tc>
                <a:extLst>
                  <a:ext uri="{0D108BD9-81ED-4DB2-BD59-A6C34878D82A}">
                    <a16:rowId xmlns:a16="http://schemas.microsoft.com/office/drawing/2014/main" val="1972701058"/>
                  </a:ext>
                </a:extLst>
              </a:tr>
              <a:tr h="370840">
                <a:tc>
                  <a:txBody>
                    <a:bodyPr/>
                    <a:lstStyle/>
                    <a:p>
                      <a:r>
                        <a:rPr lang="en-US" dirty="0"/>
                        <a:t>GOAL</a:t>
                      </a:r>
                    </a:p>
                  </a:txBody>
                  <a:tcPr/>
                </a:tc>
                <a:tc>
                  <a:txBody>
                    <a:bodyPr/>
                    <a:lstStyle/>
                    <a:p>
                      <a:r>
                        <a:rPr lang="en-US" dirty="0">
                          <a:solidFill>
                            <a:srgbClr val="000000"/>
                          </a:solidFill>
                          <a:effectLst/>
                          <a:latin typeface="Helvetica Neue" panose="02000503000000020004" pitchFamily="2" charset="0"/>
                        </a:rPr>
                        <a:t>I drove </a:t>
                      </a:r>
                      <a:r>
                        <a:rPr lang="en-US" i="1" dirty="0">
                          <a:solidFill>
                            <a:srgbClr val="000000"/>
                          </a:solidFill>
                          <a:effectLst/>
                          <a:latin typeface="Helvetica Neue" panose="02000503000000020004" pitchFamily="2" charset="0"/>
                        </a:rPr>
                        <a:t>to Portland.</a:t>
                      </a:r>
                      <a:endParaRPr lang="en-US" dirty="0">
                        <a:effectLst/>
                      </a:endParaRPr>
                    </a:p>
                  </a:txBody>
                  <a:tcPr marL="38100" marR="38100" marT="38100" marB="38100"/>
                </a:tc>
                <a:extLst>
                  <a:ext uri="{0D108BD9-81ED-4DB2-BD59-A6C34878D82A}">
                    <a16:rowId xmlns:a16="http://schemas.microsoft.com/office/drawing/2014/main" val="2431251589"/>
                  </a:ext>
                </a:extLst>
              </a:tr>
            </a:tbl>
          </a:graphicData>
        </a:graphic>
      </p:graphicFrame>
    </p:spTree>
    <p:extLst>
      <p:ext uri="{BB962C8B-B14F-4D97-AF65-F5344CB8AC3E}">
        <p14:creationId xmlns:p14="http://schemas.microsoft.com/office/powerpoint/2010/main" val="58415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0597-7174-0240-BFB6-EDCCFCAC9B11}"/>
              </a:ext>
            </a:extLst>
          </p:cNvPr>
          <p:cNvSpPr>
            <a:spLocks noGrp="1"/>
          </p:cNvSpPr>
          <p:nvPr>
            <p:ph type="title"/>
          </p:nvPr>
        </p:nvSpPr>
        <p:spPr/>
        <p:txBody>
          <a:bodyPr/>
          <a:lstStyle/>
          <a:p>
            <a:r>
              <a:rPr lang="en-US" dirty="0"/>
              <a:t>Verb Alternation</a:t>
            </a:r>
          </a:p>
        </p:txBody>
      </p:sp>
      <p:sp>
        <p:nvSpPr>
          <p:cNvPr id="3" name="Content Placeholder 2">
            <a:extLst>
              <a:ext uri="{FF2B5EF4-FFF2-40B4-BE49-F238E27FC236}">
                <a16:creationId xmlns:a16="http://schemas.microsoft.com/office/drawing/2014/main" id="{655E66DC-CF68-B847-ACE8-9F54DFA10241}"/>
              </a:ext>
            </a:extLst>
          </p:cNvPr>
          <p:cNvSpPr>
            <a:spLocks noGrp="1"/>
          </p:cNvSpPr>
          <p:nvPr>
            <p:ph idx="1"/>
          </p:nvPr>
        </p:nvSpPr>
        <p:spPr/>
        <p:txBody>
          <a:bodyPr/>
          <a:lstStyle/>
          <a:p>
            <a:r>
              <a:rPr lang="en-US" dirty="0"/>
              <a:t>Semantic roles act as a shallow meaning representation that allow systems make simple inferences that aren’t possible from the surface string of words, or from the parse tree. </a:t>
            </a:r>
          </a:p>
          <a:p>
            <a:r>
              <a:rPr lang="en-US" dirty="0"/>
              <a:t>Arguments for verbs alternate in their positions, which makes pure surface analysis difficult. </a:t>
            </a:r>
          </a:p>
        </p:txBody>
      </p:sp>
      <p:pic>
        <p:nvPicPr>
          <p:cNvPr id="10" name="Picture 9" descr="A picture containing bird&#10;&#10;Description automatically generated">
            <a:extLst>
              <a:ext uri="{FF2B5EF4-FFF2-40B4-BE49-F238E27FC236}">
                <a16:creationId xmlns:a16="http://schemas.microsoft.com/office/drawing/2014/main" id="{CE20C4D3-DBD8-8947-89DC-339E5A6EC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428999"/>
            <a:ext cx="5164792" cy="3417499"/>
          </a:xfrm>
          <a:prstGeom prst="rect">
            <a:avLst/>
          </a:prstGeom>
        </p:spPr>
      </p:pic>
    </p:spTree>
    <p:extLst>
      <p:ext uri="{BB962C8B-B14F-4D97-AF65-F5344CB8AC3E}">
        <p14:creationId xmlns:p14="http://schemas.microsoft.com/office/powerpoint/2010/main" val="290433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833F-70EB-2D4C-B9ED-64FE6EACBA55}"/>
              </a:ext>
            </a:extLst>
          </p:cNvPr>
          <p:cNvSpPr>
            <a:spLocks noGrp="1"/>
          </p:cNvSpPr>
          <p:nvPr>
            <p:ph type="title"/>
          </p:nvPr>
        </p:nvSpPr>
        <p:spPr/>
        <p:txBody>
          <a:bodyPr/>
          <a:lstStyle/>
          <a:p>
            <a:r>
              <a:rPr lang="en-US" dirty="0"/>
              <a:t>Problems with Thematic Roles</a:t>
            </a:r>
          </a:p>
        </p:txBody>
      </p:sp>
      <p:sp>
        <p:nvSpPr>
          <p:cNvPr id="3" name="Content Placeholder 2">
            <a:extLst>
              <a:ext uri="{FF2B5EF4-FFF2-40B4-BE49-F238E27FC236}">
                <a16:creationId xmlns:a16="http://schemas.microsoft.com/office/drawing/2014/main" id="{15832C1B-1F14-0947-B1F4-ED9F040D8E35}"/>
              </a:ext>
            </a:extLst>
          </p:cNvPr>
          <p:cNvSpPr>
            <a:spLocks noGrp="1"/>
          </p:cNvSpPr>
          <p:nvPr>
            <p:ph idx="1"/>
          </p:nvPr>
        </p:nvSpPr>
        <p:spPr>
          <a:xfrm>
            <a:off x="822959" y="1845734"/>
            <a:ext cx="7543801" cy="5012266"/>
          </a:xfrm>
        </p:spPr>
        <p:txBody>
          <a:bodyPr>
            <a:normAutofit/>
          </a:bodyPr>
          <a:lstStyle/>
          <a:p>
            <a:r>
              <a:rPr lang="en-US" dirty="0"/>
              <a:t>Analysis of thematic roles should be useful for handling verb alternation.  However, there is no single, standard set of thematic roles.  </a:t>
            </a:r>
          </a:p>
          <a:p>
            <a:r>
              <a:rPr lang="en-US" dirty="0"/>
              <a:t>And it’s quite difficult to come up with a formal definition for things like AGENT, THEME, or INSTRUMENT. </a:t>
            </a:r>
          </a:p>
          <a:p>
            <a:r>
              <a:rPr lang="en-US" dirty="0"/>
              <a:t>For example, there are two kinds of INSTRUMENTS, intermediary instruments that can appear as subjects and enabling instruments that cannot:</a:t>
            </a:r>
          </a:p>
          <a:p>
            <a:pPr marL="457200" indent="-457200">
              <a:buFont typeface="+mj-lt"/>
              <a:buAutoNum type="arabicPeriod"/>
            </a:pPr>
            <a:r>
              <a:rPr lang="en-US" dirty="0"/>
              <a:t>The cook opened the jar with the new gadget. </a:t>
            </a:r>
            <a:br>
              <a:rPr lang="en-US" dirty="0"/>
            </a:br>
            <a:r>
              <a:rPr lang="en-US" dirty="0"/>
              <a:t>The new gadget opened the jar. </a:t>
            </a:r>
          </a:p>
          <a:p>
            <a:pPr marL="457200" indent="-457200">
              <a:buFont typeface="+mj-lt"/>
              <a:buAutoNum type="arabicPeriod"/>
            </a:pPr>
            <a:r>
              <a:rPr lang="en-US" dirty="0"/>
              <a:t>Shelly ate the sliced banana with a fork. </a:t>
            </a:r>
            <a:br>
              <a:rPr lang="en-US" dirty="0"/>
            </a:br>
            <a:r>
              <a:rPr lang="en-US" dirty="0"/>
              <a:t>*The fork ate the sliced banana. </a:t>
            </a:r>
          </a:p>
          <a:p>
            <a:r>
              <a:rPr lang="en-US" dirty="0"/>
              <a:t>Different theories of thematic roles treat these differently, which causes fragmentation across theories. </a:t>
            </a:r>
          </a:p>
          <a:p>
            <a:endParaRPr lang="en-US" dirty="0"/>
          </a:p>
        </p:txBody>
      </p:sp>
    </p:spTree>
    <p:extLst>
      <p:ext uri="{BB962C8B-B14F-4D97-AF65-F5344CB8AC3E}">
        <p14:creationId xmlns:p14="http://schemas.microsoft.com/office/powerpoint/2010/main" val="33498729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48698</TotalTime>
  <Words>4768</Words>
  <Application>Microsoft Macintosh PowerPoint</Application>
  <PresentationFormat>On-screen Show (4:3)</PresentationFormat>
  <Paragraphs>315</Paragraphs>
  <Slides>59</Slides>
  <Notes>18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Calibri Light</vt:lpstr>
      <vt:lpstr>Cambria Math</vt:lpstr>
      <vt:lpstr>Helvetica Neue</vt:lpstr>
      <vt:lpstr>NimbusRomNo9L</vt:lpstr>
      <vt:lpstr>Times</vt:lpstr>
      <vt:lpstr>Retrospect</vt:lpstr>
      <vt:lpstr>Reminders</vt:lpstr>
      <vt:lpstr>Semantic Role Labeling</vt:lpstr>
      <vt:lpstr>Events and their Participants</vt:lpstr>
      <vt:lpstr>Semantic Roles</vt:lpstr>
      <vt:lpstr>Thematic Roles</vt:lpstr>
      <vt:lpstr>Thematic Roles</vt:lpstr>
      <vt:lpstr>Thematic Roles</vt:lpstr>
      <vt:lpstr>Verb Alternation</vt:lpstr>
      <vt:lpstr>Problems with Thematic Roles</vt:lpstr>
      <vt:lpstr>Generalized Semantic Roles</vt:lpstr>
      <vt:lpstr>PropBank</vt:lpstr>
      <vt:lpstr>PropBank Frame File</vt:lpstr>
      <vt:lpstr>PropBank Frame File</vt:lpstr>
      <vt:lpstr>PropBank Frame File</vt:lpstr>
      <vt:lpstr>ArgMs </vt:lpstr>
      <vt:lpstr>FrameNet</vt:lpstr>
      <vt:lpstr>Frames</vt:lpstr>
      <vt:lpstr>Frame Elements</vt:lpstr>
      <vt:lpstr>Lexical Units</vt:lpstr>
      <vt:lpstr>PowerPoint Presentation</vt:lpstr>
      <vt:lpstr>Semantic Role Labeling </vt:lpstr>
      <vt:lpstr>Primitive Decomposition of Predicates </vt:lpstr>
      <vt:lpstr>Conceptual dependency primitives </vt:lpstr>
      <vt:lpstr>Neo-Davidsonian Event with Primatives</vt:lpstr>
      <vt:lpstr>PowerPoint Presentation</vt:lpstr>
      <vt:lpstr>Conclusions</vt:lpstr>
      <vt:lpstr>Encoder-Decoder Models</vt:lpstr>
      <vt:lpstr>Review: Recurrent Neural Networks (RNNs)</vt:lpstr>
      <vt:lpstr>Review: Recurrent Neural Networks (RNNs)</vt:lpstr>
      <vt:lpstr>Review: Unrolled RNN</vt:lpstr>
      <vt:lpstr>Review: Recurrent Neural Language Models</vt:lpstr>
      <vt:lpstr>Generation with an RNN LM</vt:lpstr>
      <vt:lpstr>Tag Sequences</vt:lpstr>
      <vt:lpstr>Sequence Classifiers</vt:lpstr>
      <vt:lpstr>Stacked RNNs</vt:lpstr>
      <vt:lpstr>Bidirectional RNNs</vt:lpstr>
      <vt:lpstr>Bidirectional RNNs for sequence classification</vt:lpstr>
      <vt:lpstr>Encoder-Decoder networks </vt:lpstr>
      <vt:lpstr>Auto-Regressive Generation with an RNN LM</vt:lpstr>
      <vt:lpstr>Recall: autoregressive generation</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 mechanism</vt:lpstr>
      <vt:lpstr>Attention mechanism</vt:lpstr>
      <vt:lpstr>Attention mechanism</vt:lpstr>
      <vt:lpstr>Applications of Encoder-Decoder Networks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2011</cp:revision>
  <cp:lastPrinted>2019-03-11T19:00:46Z</cp:lastPrinted>
  <dcterms:created xsi:type="dcterms:W3CDTF">2009-06-12T17:14:38Z</dcterms:created>
  <dcterms:modified xsi:type="dcterms:W3CDTF">2020-04-06T17:24:32Z</dcterms:modified>
</cp:coreProperties>
</file>